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5F5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93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01A23-9D3B-4811-A548-E9A509A66BAC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94E39-2633-4362-8080-E938183FA1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RI-MOTOS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tscm.fr/dicocm/A/attaches_fichiers/optimisation_soudure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tscm.fr/dicocm/P/plan_de_flexion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tscm.fr/dicocm/A/attaches_fichiers/AttDiagTEKLA2017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tscm.fr/dicocm/A/assemblages_fichiers/n0175-recommandationsen1993-1-8-2015-04-27.pdf" TargetMode="External"/><Relationship Id="rId4" Type="http://schemas.openxmlformats.org/officeDocument/2006/relationships/hyperlink" Target="http://btscm.fr/dicocm/A/attaches_fichiers/simulation_ductilite_ass_cornieres.p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Conception d’une </a:t>
            </a:r>
            <a:r>
              <a:rPr lang="fr-FR" sz="3200" dirty="0" smtClean="0"/>
              <a:t>attache de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 smtClean="0"/>
              <a:t>diagonale </a:t>
            </a:r>
            <a:r>
              <a:rPr lang="fr-FR" sz="3200" dirty="0"/>
              <a:t>de poutre au </a:t>
            </a:r>
            <a:r>
              <a:rPr lang="fr-FR" sz="3200" dirty="0" smtClean="0"/>
              <a:t>vent </a:t>
            </a:r>
            <a:r>
              <a:rPr lang="fr-FR" sz="2000" dirty="0" smtClean="0"/>
              <a:t>(</a:t>
            </a:r>
            <a:r>
              <a:rPr lang="fr-FR" sz="2000" dirty="0" smtClean="0">
                <a:hlinkClick r:id="rId2" action="ppaction://hlinkfile"/>
              </a:rPr>
              <a:t>affaire ABRI-MOTO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872" y="1600200"/>
            <a:ext cx="61482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sz="2000" dirty="0"/>
              <a:t>Composants du </a:t>
            </a:r>
            <a:r>
              <a:rPr lang="fr-FR" sz="2000" dirty="0" smtClean="0"/>
              <a:t>Contreventement</a:t>
            </a:r>
            <a:r>
              <a:rPr lang="fr-FR" sz="2000" dirty="0"/>
              <a:t> : 1 montant – 2 traverse – 3 </a:t>
            </a:r>
            <a:r>
              <a:rPr lang="fr-FR" sz="2000" dirty="0" smtClean="0"/>
              <a:t>diagonale</a:t>
            </a:r>
            <a:endParaRPr lang="fr-FR" sz="2000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e 4"/>
          <p:cNvGrpSpPr/>
          <p:nvPr/>
        </p:nvGrpSpPr>
        <p:grpSpPr>
          <a:xfrm>
            <a:off x="7524328" y="3717032"/>
            <a:ext cx="720080" cy="720080"/>
            <a:chOff x="3563888" y="980728"/>
            <a:chExt cx="720080" cy="720080"/>
          </a:xfrm>
        </p:grpSpPr>
        <p:sp>
          <p:nvSpPr>
            <p:cNvPr id="10" name="Ellipse 9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40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2</a:t>
              </a:r>
              <a:endParaRPr lang="fr-FR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6732240" y="4725144"/>
            <a:ext cx="720080" cy="720080"/>
            <a:chOff x="4716016" y="980728"/>
            <a:chExt cx="720080" cy="720080"/>
          </a:xfrm>
        </p:grpSpPr>
        <p:sp>
          <p:nvSpPr>
            <p:cNvPr id="9" name="Ellipse 8"/>
            <p:cNvSpPr/>
            <p:nvPr/>
          </p:nvSpPr>
          <p:spPr>
            <a:xfrm>
              <a:off x="4716016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4000" dirty="0" smtClean="0">
                  <a:ln>
                    <a:solidFill>
                      <a:srgbClr val="00B050"/>
                    </a:solidFill>
                  </a:ln>
                  <a:solidFill>
                    <a:srgbClr val="00B050"/>
                  </a:solidFill>
                </a:rPr>
                <a:t>3</a:t>
              </a:r>
              <a:endParaRPr lang="fr-FR" sz="40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932040" y="4005064"/>
            <a:ext cx="720080" cy="720080"/>
            <a:chOff x="3563888" y="980728"/>
            <a:chExt cx="720080" cy="720080"/>
          </a:xfrm>
        </p:grpSpPr>
        <p:sp>
          <p:nvSpPr>
            <p:cNvPr id="8" name="Ellipse 7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4000" dirty="0" smtClean="0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1</a:t>
              </a:r>
              <a:endParaRPr lang="fr-FR" sz="40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Plan de construction dans le plan de joint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55346"/>
            <a:ext cx="7050360" cy="4947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e 13"/>
          <p:cNvGrpSpPr/>
          <p:nvPr/>
        </p:nvGrpSpPr>
        <p:grpSpPr>
          <a:xfrm>
            <a:off x="3445890" y="4069079"/>
            <a:ext cx="136565" cy="172721"/>
            <a:chOff x="1591690" y="5272150"/>
            <a:chExt cx="136565" cy="239649"/>
          </a:xfrm>
        </p:grpSpPr>
        <p:sp>
          <p:nvSpPr>
            <p:cNvPr id="12" name="Triangle isocèle 11"/>
            <p:cNvSpPr/>
            <p:nvPr/>
          </p:nvSpPr>
          <p:spPr>
            <a:xfrm>
              <a:off x="1591690" y="539407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Triangle isocèle 12"/>
            <p:cNvSpPr/>
            <p:nvPr/>
          </p:nvSpPr>
          <p:spPr>
            <a:xfrm rot="10800000">
              <a:off x="1591690" y="527215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441570" y="4429759"/>
            <a:ext cx="136565" cy="172721"/>
            <a:chOff x="1591690" y="5272150"/>
            <a:chExt cx="136565" cy="239649"/>
          </a:xfrm>
        </p:grpSpPr>
        <p:sp>
          <p:nvSpPr>
            <p:cNvPr id="16" name="Triangle isocèle 15"/>
            <p:cNvSpPr/>
            <p:nvPr/>
          </p:nvSpPr>
          <p:spPr>
            <a:xfrm>
              <a:off x="1591690" y="539407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1591690" y="527215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959730" y="2824479"/>
            <a:ext cx="136565" cy="172721"/>
            <a:chOff x="1591690" y="5272150"/>
            <a:chExt cx="136565" cy="239649"/>
          </a:xfrm>
        </p:grpSpPr>
        <p:sp>
          <p:nvSpPr>
            <p:cNvPr id="19" name="Triangle isocèle 18"/>
            <p:cNvSpPr/>
            <p:nvPr/>
          </p:nvSpPr>
          <p:spPr>
            <a:xfrm>
              <a:off x="1591690" y="539407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Triangle isocèle 19"/>
            <p:cNvSpPr/>
            <p:nvPr/>
          </p:nvSpPr>
          <p:spPr>
            <a:xfrm rot="10800000">
              <a:off x="1591690" y="5272150"/>
              <a:ext cx="136565" cy="117729"/>
            </a:xfrm>
            <a:prstGeom prst="triangle">
              <a:avLst/>
            </a:prstGeom>
            <a:noFill/>
            <a:ln w="19050">
              <a:solidFill>
                <a:srgbClr val="65F5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83918" t="6751" r="5728" b="67764"/>
          <a:stretch>
            <a:fillRect/>
          </a:stretch>
        </p:blipFill>
        <p:spPr bwMode="auto">
          <a:xfrm>
            <a:off x="2106930" y="1713921"/>
            <a:ext cx="1262364" cy="174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ZoneTexte 21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Repère de travail par les 3 points du plan de construction</a:t>
            </a:r>
            <a:endParaRPr lang="fr-FR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524972" cy="519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Vue en plan et contrôle du croisement d’épure</a:t>
            </a:r>
            <a:br>
              <a:rPr lang="fr-FR" sz="2000" dirty="0" smtClean="0"/>
            </a:br>
            <a:endParaRPr lang="fr-FR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60196"/>
            <a:ext cx="5256584" cy="486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>
            <a:off x="1763688" y="3573016"/>
            <a:ext cx="720080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52120" y="2564904"/>
            <a:ext cx="3395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vue en plan </a:t>
            </a:r>
            <a:r>
              <a:rPr lang="fr-FR" sz="1600" dirty="0" smtClean="0"/>
              <a:t>(ctrl +P) </a:t>
            </a:r>
            <a:r>
              <a:rPr lang="fr-FR" dirty="0" smtClean="0"/>
              <a:t>montre</a:t>
            </a:r>
          </a:p>
          <a:p>
            <a:r>
              <a:rPr lang="fr-FR" dirty="0" smtClean="0"/>
              <a:t>le croisement des épures</a:t>
            </a:r>
          </a:p>
          <a:p>
            <a:r>
              <a:rPr lang="fr-FR" dirty="0" smtClean="0"/>
              <a:t> à l’intersection des axes centraux.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393" y="1187333"/>
            <a:ext cx="1825303" cy="117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3672408" cy="26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e 4"/>
          <p:cNvGrpSpPr/>
          <p:nvPr/>
        </p:nvGrpSpPr>
        <p:grpSpPr>
          <a:xfrm>
            <a:off x="3491880" y="1556792"/>
            <a:ext cx="360000" cy="360000"/>
            <a:chOff x="3563888" y="980728"/>
            <a:chExt cx="720080" cy="720080"/>
          </a:xfrm>
        </p:grpSpPr>
        <p:sp>
          <p:nvSpPr>
            <p:cNvPr id="6" name="Ellipse 5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2</a:t>
              </a:r>
              <a:endParaRPr lang="fr-FR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3635896" y="2420888"/>
            <a:ext cx="360000" cy="360000"/>
            <a:chOff x="4716016" y="980728"/>
            <a:chExt cx="720080" cy="720080"/>
          </a:xfrm>
        </p:grpSpPr>
        <p:sp>
          <p:nvSpPr>
            <p:cNvPr id="8" name="Ellipse 7"/>
            <p:cNvSpPr/>
            <p:nvPr/>
          </p:nvSpPr>
          <p:spPr>
            <a:xfrm>
              <a:off x="4716016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rgbClr val="00B050"/>
                    </a:solidFill>
                  </a:ln>
                  <a:solidFill>
                    <a:srgbClr val="00B050"/>
                  </a:solidFill>
                </a:rPr>
                <a:t>3</a:t>
              </a:r>
              <a:endParaRPr lang="fr-FR" sz="24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043608" y="1340768"/>
            <a:ext cx="360000" cy="360000"/>
            <a:chOff x="3563888" y="980728"/>
            <a:chExt cx="720080" cy="720080"/>
          </a:xfrm>
        </p:grpSpPr>
        <p:sp>
          <p:nvSpPr>
            <p:cNvPr id="10" name="Ellipse 9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0070C0"/>
                  </a:solidFill>
                </a:rPr>
                <a:t>1</a:t>
              </a:r>
              <a:endParaRPr lang="fr-FR" sz="24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4496253" y="1268760"/>
            <a:ext cx="4705455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Vue locale dans le plan vertical de la traverse 2</a:t>
            </a:r>
          </a:p>
          <a:p>
            <a:r>
              <a:rPr lang="fr-FR" dirty="0" smtClean="0"/>
              <a:t>Verticalement ces axes ne sont pas concourants.</a:t>
            </a:r>
          </a:p>
          <a:p>
            <a:r>
              <a:rPr lang="fr-FR" sz="1600" dirty="0" smtClean="0"/>
              <a:t>(</a:t>
            </a:r>
            <a:r>
              <a:rPr lang="fr-FR" sz="1600" i="1" dirty="0" smtClean="0"/>
              <a:t>excentrement de 60mmm</a:t>
            </a:r>
            <a:r>
              <a:rPr lang="fr-FR" sz="1600" dirty="0" smtClean="0"/>
              <a:t>)</a:t>
            </a:r>
          </a:p>
          <a:p>
            <a:endParaRPr lang="fr-FR" sz="1600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L’attache du gousset 3/1 est «  en drapeau »</a:t>
            </a:r>
          </a:p>
          <a:p>
            <a:r>
              <a:rPr lang="fr-FR" dirty="0" smtClean="0"/>
              <a:t>(</a:t>
            </a:r>
            <a:r>
              <a:rPr lang="fr-FR" i="1" dirty="0" smtClean="0">
                <a:hlinkClick r:id="rId3"/>
              </a:rPr>
              <a:t>voir </a:t>
            </a:r>
            <a:r>
              <a:rPr lang="fr-FR" i="1" dirty="0" err="1" smtClean="0">
                <a:hlinkClick r:id="rId3"/>
              </a:rPr>
              <a:t>dicocm</a:t>
            </a:r>
            <a:r>
              <a:rPr lang="fr-FR" i="1" dirty="0" smtClean="0">
                <a:hlinkClick r:id="rId3"/>
              </a:rPr>
              <a:t>/A/Attaches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Ce qui peut induire une rupture brutale par</a:t>
            </a:r>
            <a:br>
              <a:rPr lang="fr-FR" dirty="0" smtClean="0"/>
            </a:br>
            <a:r>
              <a:rPr lang="fr-FR" dirty="0" smtClean="0"/>
              <a:t>pelage du cordon de soudure.</a:t>
            </a:r>
          </a:p>
          <a:p>
            <a:r>
              <a:rPr lang="fr-FR" dirty="0" smtClean="0"/>
              <a:t>Inacceptable dans un système de stabilité.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880" y="3933056"/>
            <a:ext cx="3142056" cy="26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oneTexte 19"/>
          <p:cNvSpPr txBox="1"/>
          <p:nvPr/>
        </p:nvSpPr>
        <p:spPr>
          <a:xfrm>
            <a:off x="1227870" y="5437632"/>
            <a:ext cx="819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/>
              <a:t>Milieu</a:t>
            </a:r>
          </a:p>
          <a:p>
            <a:pPr algn="ctr"/>
            <a:r>
              <a:rPr lang="fr-FR" sz="1200" dirty="0" smtClean="0"/>
              <a:t>du cordon</a:t>
            </a:r>
            <a:endParaRPr lang="fr-FR" sz="1200" dirty="0"/>
          </a:p>
        </p:txBody>
      </p:sp>
      <p:sp>
        <p:nvSpPr>
          <p:cNvPr id="21" name="Triangle isocèle 20"/>
          <p:cNvSpPr/>
          <p:nvPr/>
        </p:nvSpPr>
        <p:spPr>
          <a:xfrm>
            <a:off x="1591691" y="5394071"/>
            <a:ext cx="84856" cy="73152"/>
          </a:xfrm>
          <a:prstGeom prst="triangle">
            <a:avLst/>
          </a:prstGeom>
          <a:noFill/>
          <a:ln w="6350">
            <a:solidFill>
              <a:srgbClr val="65F5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457200" y="612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Analyse de la solution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 l="48993" t="19628" r="2528" b="5952"/>
          <a:stretch>
            <a:fillRect/>
          </a:stretch>
        </p:blipFill>
        <p:spPr bwMode="auto">
          <a:xfrm>
            <a:off x="254643" y="2230827"/>
            <a:ext cx="3900669" cy="3368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1278"/>
            <a:ext cx="8229600" cy="11430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Analyse de la solution</a:t>
            </a:r>
            <a:endParaRPr lang="fr-FR" sz="1400" dirty="0"/>
          </a:p>
        </p:txBody>
      </p:sp>
      <p:grpSp>
        <p:nvGrpSpPr>
          <p:cNvPr id="3" name="Groupe 4"/>
          <p:cNvGrpSpPr/>
          <p:nvPr/>
        </p:nvGrpSpPr>
        <p:grpSpPr>
          <a:xfrm>
            <a:off x="3491880" y="3776044"/>
            <a:ext cx="360000" cy="360000"/>
            <a:chOff x="3563888" y="980728"/>
            <a:chExt cx="720080" cy="720080"/>
          </a:xfrm>
        </p:grpSpPr>
        <p:sp>
          <p:nvSpPr>
            <p:cNvPr id="6" name="Ellipse 5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2</a:t>
              </a:r>
              <a:endParaRPr lang="fr-FR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e 6"/>
          <p:cNvGrpSpPr/>
          <p:nvPr/>
        </p:nvGrpSpPr>
        <p:grpSpPr>
          <a:xfrm>
            <a:off x="3635896" y="5068404"/>
            <a:ext cx="360000" cy="360000"/>
            <a:chOff x="4716016" y="980728"/>
            <a:chExt cx="720080" cy="720080"/>
          </a:xfrm>
        </p:grpSpPr>
        <p:sp>
          <p:nvSpPr>
            <p:cNvPr id="8" name="Ellipse 7"/>
            <p:cNvSpPr/>
            <p:nvPr/>
          </p:nvSpPr>
          <p:spPr>
            <a:xfrm>
              <a:off x="4716016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rgbClr val="00B050"/>
                    </a:solidFill>
                  </a:ln>
                  <a:solidFill>
                    <a:srgbClr val="00B050"/>
                  </a:solidFill>
                </a:rPr>
                <a:t>3</a:t>
              </a:r>
              <a:endParaRPr lang="fr-FR" sz="24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</p:grpSp>
      <p:grpSp>
        <p:nvGrpSpPr>
          <p:cNvPr id="5" name="Groupe 8"/>
          <p:cNvGrpSpPr/>
          <p:nvPr/>
        </p:nvGrpSpPr>
        <p:grpSpPr>
          <a:xfrm>
            <a:off x="1043608" y="3560020"/>
            <a:ext cx="360000" cy="360000"/>
            <a:chOff x="3563888" y="980728"/>
            <a:chExt cx="720080" cy="720080"/>
          </a:xfrm>
        </p:grpSpPr>
        <p:sp>
          <p:nvSpPr>
            <p:cNvPr id="10" name="Ellipse 9"/>
            <p:cNvSpPr/>
            <p:nvPr/>
          </p:nvSpPr>
          <p:spPr>
            <a:xfrm>
              <a:off x="3563888" y="980728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0070C0"/>
                  </a:solidFill>
                </a:rPr>
                <a:t>1</a:t>
              </a:r>
              <a:endParaRPr lang="fr-FR" sz="24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264921" y="826800"/>
            <a:ext cx="627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Choix des liens entre les éléments</a:t>
            </a:r>
          </a:p>
        </p:txBody>
      </p:sp>
      <p:cxnSp>
        <p:nvCxnSpPr>
          <p:cNvPr id="16" name="Connecteur droit 15"/>
          <p:cNvCxnSpPr/>
          <p:nvPr/>
        </p:nvCxnSpPr>
        <p:spPr>
          <a:xfrm flipH="1">
            <a:off x="1554480" y="3352800"/>
            <a:ext cx="516709" cy="361696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2458720" y="2672080"/>
            <a:ext cx="516709" cy="361696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712720" y="266192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FF00"/>
                </a:solidFill>
                <a:sym typeface="Symbol"/>
              </a:rPr>
              <a:t></a:t>
            </a:r>
            <a:r>
              <a:rPr lang="fr-FR" sz="1200" b="1" dirty="0" smtClean="0">
                <a:solidFill>
                  <a:srgbClr val="FFFF00"/>
                </a:solidFill>
                <a:sym typeface="Symbol"/>
              </a:rPr>
              <a:t>2</a:t>
            </a:r>
            <a:endParaRPr lang="fr-FR" sz="1200" b="1" dirty="0">
              <a:solidFill>
                <a:srgbClr val="FFFF00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2235200" y="3530600"/>
            <a:ext cx="10161" cy="661416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235200" y="4521200"/>
            <a:ext cx="10161" cy="661416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2164080" y="4780280"/>
            <a:ext cx="404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FF00"/>
                </a:solidFill>
                <a:sym typeface="Symbol"/>
              </a:rPr>
              <a:t></a:t>
            </a:r>
            <a:r>
              <a:rPr lang="fr-FR" sz="1200" b="1" dirty="0" smtClean="0">
                <a:solidFill>
                  <a:srgbClr val="FFFF00"/>
                </a:solidFill>
                <a:sym typeface="Symbol"/>
              </a:rPr>
              <a:t>3</a:t>
            </a:r>
            <a:endParaRPr lang="fr-FR" sz="1200" b="1" dirty="0" smtClean="0">
              <a:solidFill>
                <a:srgbClr val="FFFF00"/>
              </a:solidFill>
            </a:endParaRPr>
          </a:p>
          <a:p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90060" y="1504295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ym typeface="Symbol"/>
              </a:rPr>
              <a:t></a:t>
            </a:r>
            <a:r>
              <a:rPr lang="fr-FR" sz="1200" b="1" dirty="0" smtClean="0">
                <a:sym typeface="Symbol"/>
              </a:rPr>
              <a:t>2</a:t>
            </a:r>
            <a:r>
              <a:rPr lang="fr-FR" sz="1200" dirty="0" smtClean="0">
                <a:sym typeface="Symbol"/>
              </a:rPr>
              <a:t> </a:t>
            </a:r>
            <a:r>
              <a:rPr lang="fr-FR" dirty="0" smtClean="0">
                <a:sym typeface="Symbol"/>
              </a:rPr>
              <a:t> est bien </a:t>
            </a:r>
            <a:r>
              <a:rPr lang="fr-FR" b="1" dirty="0" smtClean="0">
                <a:sym typeface="Symbol"/>
              </a:rPr>
              <a:t></a:t>
            </a:r>
            <a:r>
              <a:rPr lang="fr-FR" dirty="0" smtClean="0">
                <a:sym typeface="Symbol"/>
              </a:rPr>
              <a:t> au </a:t>
            </a:r>
            <a:r>
              <a:rPr lang="fr-FR" dirty="0" smtClean="0">
                <a:sym typeface="Symbol"/>
                <a:hlinkClick r:id="rId3"/>
              </a:rPr>
              <a:t>plan de flexion </a:t>
            </a:r>
            <a:r>
              <a:rPr lang="fr-FR" dirty="0" smtClean="0">
                <a:sym typeface="Symbol"/>
              </a:rPr>
              <a:t>de 2</a:t>
            </a:r>
          </a:p>
          <a:p>
            <a:r>
              <a:rPr lang="fr-FR" b="1" dirty="0" smtClean="0">
                <a:sym typeface="Symbol"/>
              </a:rPr>
              <a:t></a:t>
            </a:r>
            <a:r>
              <a:rPr lang="fr-FR" sz="1200" b="1" dirty="0" smtClean="0">
                <a:sym typeface="Symbol"/>
              </a:rPr>
              <a:t>3</a:t>
            </a:r>
            <a:r>
              <a:rPr lang="fr-FR" sz="1200" dirty="0" smtClean="0">
                <a:sym typeface="Symbol"/>
              </a:rPr>
              <a:t> </a:t>
            </a:r>
            <a:r>
              <a:rPr lang="fr-FR" dirty="0" smtClean="0">
                <a:sym typeface="Symbol"/>
              </a:rPr>
              <a:t> correspond bien à une mobilité de 3 dans le plan du treillis (</a:t>
            </a:r>
            <a:r>
              <a:rPr lang="fr-FR" i="1" dirty="0" smtClean="0">
                <a:sym typeface="Symbol"/>
              </a:rPr>
              <a:t>flambement dans ce plan</a:t>
            </a:r>
            <a:r>
              <a:rPr lang="fr-FR" dirty="0" smtClean="0">
                <a:sym typeface="Symbol"/>
              </a:rPr>
              <a:t>)</a:t>
            </a:r>
          </a:p>
          <a:p>
            <a:endParaRPr lang="fr-FR" dirty="0" smtClean="0">
              <a:sym typeface="Symbol"/>
            </a:endParaRPr>
          </a:p>
          <a:p>
            <a:r>
              <a:rPr lang="fr-FR" dirty="0" smtClean="0">
                <a:sym typeface="Symbol"/>
              </a:rPr>
              <a:t>Schéma de liaisons choisi </a:t>
            </a:r>
          </a:p>
          <a:p>
            <a:endParaRPr lang="fr-FR" dirty="0" smtClean="0">
              <a:sym typeface="Symbol"/>
            </a:endParaRPr>
          </a:p>
          <a:p>
            <a:r>
              <a:rPr lang="fr-FR" dirty="0" smtClean="0">
                <a:sym typeface="Symbol"/>
              </a:rPr>
              <a:t>Alternatives</a:t>
            </a:r>
          </a:p>
        </p:txBody>
      </p:sp>
      <p:grpSp>
        <p:nvGrpSpPr>
          <p:cNvPr id="58" name="Groupe 57"/>
          <p:cNvGrpSpPr/>
          <p:nvPr/>
        </p:nvGrpSpPr>
        <p:grpSpPr>
          <a:xfrm>
            <a:off x="6772159" y="2415540"/>
            <a:ext cx="1113579" cy="758522"/>
            <a:chOff x="6566419" y="1691640"/>
            <a:chExt cx="1113579" cy="758522"/>
          </a:xfrm>
        </p:grpSpPr>
        <p:grpSp>
          <p:nvGrpSpPr>
            <p:cNvPr id="59" name="Groupe 3"/>
            <p:cNvGrpSpPr/>
            <p:nvPr/>
          </p:nvGrpSpPr>
          <p:grpSpPr>
            <a:xfrm>
              <a:off x="7418439" y="1691640"/>
              <a:ext cx="261559" cy="261559"/>
              <a:chOff x="3563888" y="980728"/>
              <a:chExt cx="720080" cy="720080"/>
            </a:xfrm>
          </p:grpSpPr>
          <p:sp>
            <p:nvSpPr>
              <p:cNvPr id="67" name="Ellipse 4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2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e 5"/>
            <p:cNvGrpSpPr/>
            <p:nvPr/>
          </p:nvGrpSpPr>
          <p:grpSpPr>
            <a:xfrm>
              <a:off x="7418439" y="2188603"/>
              <a:ext cx="261559" cy="261559"/>
              <a:chOff x="4716016" y="980728"/>
              <a:chExt cx="720080" cy="720080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4716016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3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1" name="Groupe 7"/>
            <p:cNvGrpSpPr/>
            <p:nvPr/>
          </p:nvGrpSpPr>
          <p:grpSpPr>
            <a:xfrm>
              <a:off x="6947632" y="1900887"/>
              <a:ext cx="261559" cy="261559"/>
              <a:chOff x="3563888" y="980728"/>
              <a:chExt cx="720080" cy="720080"/>
            </a:xfrm>
          </p:grpSpPr>
          <p:sp>
            <p:nvSpPr>
              <p:cNvPr id="65" name="Ellipse 64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1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2" name="Connecteur droit 61"/>
            <p:cNvCxnSpPr>
              <a:stCxn id="65" idx="7"/>
            </p:cNvCxnSpPr>
            <p:nvPr/>
          </p:nvCxnSpPr>
          <p:spPr>
            <a:xfrm flipV="1">
              <a:off x="7170887" y="1822420"/>
              <a:ext cx="247552" cy="1167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>
              <a:stCxn id="65" idx="5"/>
            </p:cNvCxnSpPr>
            <p:nvPr/>
          </p:nvCxnSpPr>
          <p:spPr>
            <a:xfrm>
              <a:off x="7170887" y="2124142"/>
              <a:ext cx="247552" cy="1429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6566419" y="1895594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ym typeface="Symbol"/>
                </a:rPr>
                <a:t>a/</a:t>
              </a:r>
              <a:endParaRPr lang="fr-FR" dirty="0"/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5318644" y="3474720"/>
            <a:ext cx="1113579" cy="758522"/>
            <a:chOff x="6566419" y="1691640"/>
            <a:chExt cx="1113579" cy="758522"/>
          </a:xfrm>
        </p:grpSpPr>
        <p:grpSp>
          <p:nvGrpSpPr>
            <p:cNvPr id="69" name="Groupe 47"/>
            <p:cNvGrpSpPr/>
            <p:nvPr/>
          </p:nvGrpSpPr>
          <p:grpSpPr>
            <a:xfrm>
              <a:off x="7418439" y="1691640"/>
              <a:ext cx="261559" cy="261559"/>
              <a:chOff x="3563888" y="980728"/>
              <a:chExt cx="720080" cy="720080"/>
            </a:xfrm>
          </p:grpSpPr>
          <p:sp>
            <p:nvSpPr>
              <p:cNvPr id="77" name="Ellipse 76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2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0" name="Groupe 48"/>
            <p:cNvGrpSpPr/>
            <p:nvPr/>
          </p:nvGrpSpPr>
          <p:grpSpPr>
            <a:xfrm>
              <a:off x="7418439" y="2188603"/>
              <a:ext cx="261559" cy="261559"/>
              <a:chOff x="4716016" y="980728"/>
              <a:chExt cx="720080" cy="720080"/>
            </a:xfrm>
          </p:grpSpPr>
          <p:sp>
            <p:nvSpPr>
              <p:cNvPr id="76" name="Ellipse 75"/>
              <p:cNvSpPr/>
              <p:nvPr/>
            </p:nvSpPr>
            <p:spPr>
              <a:xfrm>
                <a:off x="4716016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3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e 49"/>
            <p:cNvGrpSpPr/>
            <p:nvPr/>
          </p:nvGrpSpPr>
          <p:grpSpPr>
            <a:xfrm>
              <a:off x="6947632" y="1900887"/>
              <a:ext cx="261559" cy="261559"/>
              <a:chOff x="3563888" y="980728"/>
              <a:chExt cx="720080" cy="720080"/>
            </a:xfrm>
          </p:grpSpPr>
          <p:sp>
            <p:nvSpPr>
              <p:cNvPr id="75" name="Ellipse 74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1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2" name="Connecteur droit 71"/>
            <p:cNvCxnSpPr>
              <a:stCxn id="75" idx="7"/>
              <a:endCxn id="77" idx="2"/>
            </p:cNvCxnSpPr>
            <p:nvPr/>
          </p:nvCxnSpPr>
          <p:spPr>
            <a:xfrm flipV="1">
              <a:off x="7170887" y="1822420"/>
              <a:ext cx="247552" cy="1167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>
              <a:stCxn id="77" idx="4"/>
              <a:endCxn id="76" idx="0"/>
            </p:cNvCxnSpPr>
            <p:nvPr/>
          </p:nvCxnSpPr>
          <p:spPr>
            <a:xfrm>
              <a:off x="7549219" y="1953199"/>
              <a:ext cx="0" cy="23540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566419" y="1895594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ym typeface="Symbol"/>
                </a:rPr>
                <a:t>b/</a:t>
              </a:r>
              <a:endParaRPr lang="fr-FR" dirty="0"/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6935989" y="3474720"/>
            <a:ext cx="1113579" cy="758522"/>
            <a:chOff x="6566419" y="1691640"/>
            <a:chExt cx="1113579" cy="758522"/>
          </a:xfrm>
        </p:grpSpPr>
        <p:grpSp>
          <p:nvGrpSpPr>
            <p:cNvPr id="79" name="Groupe 59"/>
            <p:cNvGrpSpPr/>
            <p:nvPr/>
          </p:nvGrpSpPr>
          <p:grpSpPr>
            <a:xfrm>
              <a:off x="7418439" y="1691640"/>
              <a:ext cx="261559" cy="261559"/>
              <a:chOff x="3563888" y="980728"/>
              <a:chExt cx="720080" cy="720080"/>
            </a:xfrm>
          </p:grpSpPr>
          <p:sp>
            <p:nvSpPr>
              <p:cNvPr id="87" name="Ellipse 86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2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e 60"/>
            <p:cNvGrpSpPr/>
            <p:nvPr/>
          </p:nvGrpSpPr>
          <p:grpSpPr>
            <a:xfrm>
              <a:off x="7418439" y="2188603"/>
              <a:ext cx="261559" cy="261559"/>
              <a:chOff x="4716016" y="980728"/>
              <a:chExt cx="720080" cy="720080"/>
            </a:xfrm>
          </p:grpSpPr>
          <p:sp>
            <p:nvSpPr>
              <p:cNvPr id="86" name="Ellipse 85"/>
              <p:cNvSpPr/>
              <p:nvPr/>
            </p:nvSpPr>
            <p:spPr>
              <a:xfrm>
                <a:off x="4716016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3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1" name="Groupe 61"/>
            <p:cNvGrpSpPr/>
            <p:nvPr/>
          </p:nvGrpSpPr>
          <p:grpSpPr>
            <a:xfrm>
              <a:off x="6947632" y="1900887"/>
              <a:ext cx="261559" cy="261559"/>
              <a:chOff x="3563888" y="980728"/>
              <a:chExt cx="720080" cy="720080"/>
            </a:xfrm>
          </p:grpSpPr>
          <p:sp>
            <p:nvSpPr>
              <p:cNvPr id="85" name="Ellipse 84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1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2" name="Connecteur droit 81"/>
            <p:cNvCxnSpPr>
              <a:stCxn id="85" idx="5"/>
              <a:endCxn id="86" idx="2"/>
            </p:cNvCxnSpPr>
            <p:nvPr/>
          </p:nvCxnSpPr>
          <p:spPr>
            <a:xfrm>
              <a:off x="7170887" y="2124142"/>
              <a:ext cx="247552" cy="19524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>
              <a:stCxn id="87" idx="4"/>
              <a:endCxn id="86" idx="0"/>
            </p:cNvCxnSpPr>
            <p:nvPr/>
          </p:nvCxnSpPr>
          <p:spPr>
            <a:xfrm>
              <a:off x="7549219" y="1953199"/>
              <a:ext cx="0" cy="23540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6566419" y="1895594"/>
              <a:ext cx="3722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ym typeface="Symbol"/>
                </a:rPr>
                <a:t>c/</a:t>
              </a:r>
              <a:endParaRPr lang="fr-FR" dirty="0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5318644" y="4541520"/>
            <a:ext cx="1113579" cy="758522"/>
            <a:chOff x="6566419" y="1691640"/>
            <a:chExt cx="1113579" cy="758522"/>
          </a:xfrm>
        </p:grpSpPr>
        <p:grpSp>
          <p:nvGrpSpPr>
            <p:cNvPr id="89" name="Groupe 72"/>
            <p:cNvGrpSpPr/>
            <p:nvPr/>
          </p:nvGrpSpPr>
          <p:grpSpPr>
            <a:xfrm>
              <a:off x="7418439" y="1691640"/>
              <a:ext cx="261559" cy="261559"/>
              <a:chOff x="3563888" y="980728"/>
              <a:chExt cx="720080" cy="720080"/>
            </a:xfrm>
          </p:grpSpPr>
          <p:sp>
            <p:nvSpPr>
              <p:cNvPr id="98" name="Ellipse 97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2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oupe 73"/>
            <p:cNvGrpSpPr/>
            <p:nvPr/>
          </p:nvGrpSpPr>
          <p:grpSpPr>
            <a:xfrm>
              <a:off x="7418439" y="2188603"/>
              <a:ext cx="261559" cy="261559"/>
              <a:chOff x="4716016" y="980728"/>
              <a:chExt cx="720080" cy="720080"/>
            </a:xfrm>
          </p:grpSpPr>
          <p:sp>
            <p:nvSpPr>
              <p:cNvPr id="97" name="Ellipse 96"/>
              <p:cNvSpPr/>
              <p:nvPr/>
            </p:nvSpPr>
            <p:spPr>
              <a:xfrm>
                <a:off x="4716016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3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1" name="Groupe 74"/>
            <p:cNvGrpSpPr/>
            <p:nvPr/>
          </p:nvGrpSpPr>
          <p:grpSpPr>
            <a:xfrm>
              <a:off x="6947632" y="1900887"/>
              <a:ext cx="261559" cy="261559"/>
              <a:chOff x="3563888" y="980728"/>
              <a:chExt cx="720080" cy="720080"/>
            </a:xfrm>
          </p:grpSpPr>
          <p:sp>
            <p:nvSpPr>
              <p:cNvPr id="96" name="Ellipse 95"/>
              <p:cNvSpPr/>
              <p:nvPr/>
            </p:nvSpPr>
            <p:spPr>
              <a:xfrm>
                <a:off x="3563888" y="980728"/>
                <a:ext cx="720080" cy="72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dirty="0" smtClean="0">
                    <a:solidFill>
                      <a:schemeClr val="tx1"/>
                    </a:solidFill>
                  </a:rPr>
                  <a:t>1</a:t>
                </a:r>
                <a:endParaRPr lang="fr-FR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2" name="Connecteur droit 91"/>
            <p:cNvCxnSpPr>
              <a:stCxn id="96" idx="5"/>
              <a:endCxn id="97" idx="2"/>
            </p:cNvCxnSpPr>
            <p:nvPr/>
          </p:nvCxnSpPr>
          <p:spPr>
            <a:xfrm>
              <a:off x="7170887" y="2124142"/>
              <a:ext cx="247552" cy="19524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>
              <a:stCxn id="98" idx="4"/>
              <a:endCxn id="97" idx="0"/>
            </p:cNvCxnSpPr>
            <p:nvPr/>
          </p:nvCxnSpPr>
          <p:spPr>
            <a:xfrm>
              <a:off x="7549219" y="1953199"/>
              <a:ext cx="0" cy="23540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6566419" y="1895594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ym typeface="Symbol"/>
                </a:rPr>
                <a:t>d/</a:t>
              </a:r>
              <a:endParaRPr lang="fr-FR" dirty="0"/>
            </a:p>
          </p:txBody>
        </p:sp>
        <p:cxnSp>
          <p:nvCxnSpPr>
            <p:cNvPr id="95" name="Connecteur droit 94"/>
            <p:cNvCxnSpPr>
              <a:stCxn id="96" idx="7"/>
              <a:endCxn id="98" idx="2"/>
            </p:cNvCxnSpPr>
            <p:nvPr/>
          </p:nvCxnSpPr>
          <p:spPr>
            <a:xfrm flipV="1">
              <a:off x="7170887" y="1822420"/>
              <a:ext cx="247552" cy="11677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ZoneTexte 159"/>
          <p:cNvSpPr txBox="1"/>
          <p:nvPr/>
        </p:nvSpPr>
        <p:spPr>
          <a:xfrm>
            <a:off x="4495800" y="5509260"/>
            <a:ext cx="4041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Remarque: la liaison d/ est surabondante</a:t>
            </a:r>
          </a:p>
          <a:p>
            <a:r>
              <a:rPr lang="fr-FR" dirty="0" smtClean="0"/>
              <a:t>Il y a donc un risque d’</a:t>
            </a:r>
            <a:r>
              <a:rPr lang="fr-FR" dirty="0" err="1" smtClean="0">
                <a:solidFill>
                  <a:srgbClr val="CC3300"/>
                </a:solidFill>
              </a:rPr>
              <a:t>hyperstaticité</a:t>
            </a:r>
            <a:r>
              <a:rPr lang="fr-FR" dirty="0" smtClean="0"/>
              <a:t> tant</a:t>
            </a:r>
            <a:br>
              <a:rPr lang="fr-FR" dirty="0" smtClean="0"/>
            </a:br>
            <a:r>
              <a:rPr lang="fr-FR" dirty="0" smtClean="0"/>
              <a:t> dans la réalisation que le montage.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tscm.fr/dicocm/A/attaches_fichiers/AttDiagTEKLA2017/images/solutionB_desso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376" y="2568478"/>
            <a:ext cx="3517900" cy="2707925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1278"/>
            <a:ext cx="8229600" cy="11430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Analyse de la solution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264921" y="826800"/>
            <a:ext cx="627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Proposition</a:t>
            </a:r>
          </a:p>
        </p:txBody>
      </p:sp>
      <p:sp>
        <p:nvSpPr>
          <p:cNvPr id="160" name="ZoneTexte 159"/>
          <p:cNvSpPr txBox="1"/>
          <p:nvPr/>
        </p:nvSpPr>
        <p:spPr>
          <a:xfrm>
            <a:off x="3999387" y="1410346"/>
            <a:ext cx="503625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Elle est inspirée d’une analyse et de la </a:t>
            </a:r>
            <a:r>
              <a:rPr lang="fr-FR" dirty="0" err="1" smtClean="0">
                <a:hlinkClick r:id="rId3"/>
              </a:rPr>
              <a:t>reconception</a:t>
            </a:r>
            <a:r>
              <a:rPr lang="fr-FR" dirty="0" smtClean="0">
                <a:hlinkClick r:id="rId3"/>
              </a:rPr>
              <a:t/>
            </a:r>
            <a:br>
              <a:rPr lang="fr-FR" dirty="0" smtClean="0">
                <a:hlinkClick r:id="rId3"/>
              </a:rPr>
            </a:br>
            <a:r>
              <a:rPr lang="fr-FR" dirty="0" smtClean="0"/>
              <a:t>de l’attache d’un contreventement</a:t>
            </a:r>
          </a:p>
          <a:p>
            <a:endParaRPr lang="fr-FR" dirty="0"/>
          </a:p>
          <a:p>
            <a:r>
              <a:rPr lang="fr-FR" dirty="0" smtClean="0"/>
              <a:t>Il s’agit d’une attache </a:t>
            </a:r>
            <a:r>
              <a:rPr lang="fr-FR" dirty="0"/>
              <a:t>par gousset </a:t>
            </a:r>
            <a:r>
              <a:rPr lang="fr-FR" dirty="0" smtClean="0"/>
              <a:t>enroulé </a:t>
            </a:r>
            <a:r>
              <a:rPr lang="fr-FR" sz="1400" dirty="0" smtClean="0"/>
              <a:t>(TEKLA 46)</a:t>
            </a:r>
          </a:p>
          <a:p>
            <a:r>
              <a:rPr lang="fr-FR" dirty="0"/>
              <a:t>s</a:t>
            </a:r>
            <a:r>
              <a:rPr lang="fr-FR" dirty="0" smtClean="0"/>
              <a:t>ymétrique .</a:t>
            </a:r>
          </a:p>
          <a:p>
            <a:endParaRPr lang="fr-FR" dirty="0" smtClean="0"/>
          </a:p>
          <a:p>
            <a:r>
              <a:rPr lang="fr-FR" dirty="0" smtClean="0"/>
              <a:t>La présence de cornières rend le comportement</a:t>
            </a:r>
            <a:br>
              <a:rPr lang="fr-FR" dirty="0" smtClean="0"/>
            </a:br>
            <a:r>
              <a:rPr lang="fr-FR" dirty="0" smtClean="0"/>
              <a:t>de cette fixation plus </a:t>
            </a:r>
            <a:r>
              <a:rPr lang="fr-FR" dirty="0" smtClean="0">
                <a:hlinkClick r:id="rId4"/>
              </a:rPr>
              <a:t>ductile</a:t>
            </a:r>
            <a:r>
              <a:rPr lang="fr-FR" dirty="0" smtClean="0"/>
              <a:t> et augure d’un mode</a:t>
            </a:r>
            <a:br>
              <a:rPr lang="fr-FR" dirty="0" smtClean="0"/>
            </a:br>
            <a:r>
              <a:rPr lang="fr-FR" dirty="0" smtClean="0"/>
              <a:t>de ruine plus progressif qu’une rupture de cordon.</a:t>
            </a:r>
          </a:p>
          <a:p>
            <a:endParaRPr lang="fr-FR" dirty="0"/>
          </a:p>
          <a:p>
            <a:r>
              <a:rPr lang="fr-FR" dirty="0" smtClean="0"/>
              <a:t>Néanmoins cette ductilité peut engager des</a:t>
            </a:r>
            <a:br>
              <a:rPr lang="fr-FR" dirty="0" smtClean="0"/>
            </a:br>
            <a:r>
              <a:rPr lang="fr-FR" dirty="0" smtClean="0"/>
              <a:t>déformations plus importantes aux ELU</a:t>
            </a:r>
            <a:br>
              <a:rPr lang="fr-FR" dirty="0" smtClean="0"/>
            </a:br>
            <a:r>
              <a:rPr lang="fr-FR" dirty="0" smtClean="0"/>
              <a:t>(Etats Limites Ultimes).</a:t>
            </a:r>
          </a:p>
          <a:p>
            <a:endParaRPr lang="fr-FR" dirty="0"/>
          </a:p>
          <a:p>
            <a:r>
              <a:rPr lang="fr-FR" dirty="0" smtClean="0"/>
              <a:t>Nous nous inspirerons des </a:t>
            </a:r>
            <a:r>
              <a:rPr lang="fr-FR" dirty="0" smtClean="0">
                <a:hlinkClick r:id="rId5"/>
              </a:rPr>
              <a:t>recommandations</a:t>
            </a:r>
            <a:br>
              <a:rPr lang="fr-FR" dirty="0" smtClean="0">
                <a:hlinkClick r:id="rId5"/>
              </a:rPr>
            </a:br>
            <a:r>
              <a:rPr lang="fr-FR" dirty="0" smtClean="0">
                <a:hlinkClick r:id="rId5"/>
              </a:rPr>
              <a:t>de la </a:t>
            </a:r>
            <a:r>
              <a:rPr lang="fr-FR" dirty="0">
                <a:hlinkClick r:id="rId5"/>
              </a:rPr>
              <a:t>CNC2M</a:t>
            </a:r>
            <a:r>
              <a:rPr lang="fr-FR" baseline="30000" dirty="0" smtClean="0">
                <a:hlinkClick r:id="rId5"/>
              </a:rPr>
              <a:t>*</a:t>
            </a:r>
            <a:r>
              <a:rPr lang="fr-FR" dirty="0" smtClean="0"/>
              <a:t> sur le critère de ductilité.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32460" y="6285191"/>
            <a:ext cx="7879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/>
              <a:t>*  Commission de normalisation de la construction métallique et mixte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05100" y="2819400"/>
            <a:ext cx="28381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 smtClean="0"/>
              <a:t>Bonne recherche</a:t>
            </a:r>
            <a:endParaRPr lang="fr-FR" sz="3000" dirty="0"/>
          </a:p>
        </p:txBody>
      </p:sp>
      <p:sp>
        <p:nvSpPr>
          <p:cNvPr id="5" name="ZoneTexte 4"/>
          <p:cNvSpPr txBox="1"/>
          <p:nvPr/>
        </p:nvSpPr>
        <p:spPr>
          <a:xfrm>
            <a:off x="6792074" y="6611779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philippe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boineau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nantes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.</a:t>
            </a:r>
            <a:r>
              <a:rPr lang="fr-FR" sz="10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</a:t>
            </a:r>
            <a:r>
              <a:rPr lang="fr-FR" sz="1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2019</a:t>
            </a:r>
            <a:endParaRPr lang="fr-FR" sz="10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266</Words>
  <Application>Microsoft Office PowerPoint</Application>
  <PresentationFormat>Affichage à l'écran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Conception d’une attache de diagonale de poutre au vent (affaire ABRI-MOTO)</vt:lpstr>
      <vt:lpstr>Composants du Contreventement : 1 montant – 2 traverse – 3 diagonale</vt:lpstr>
      <vt:lpstr>Plan de construction dans le plan de joint</vt:lpstr>
      <vt:lpstr>Repère de travail par les 3 points du plan de construction</vt:lpstr>
      <vt:lpstr>Vue en plan et contrôle du croisement d’épure </vt:lpstr>
      <vt:lpstr>Diapositive 6</vt:lpstr>
      <vt:lpstr>Analyse de la solution</vt:lpstr>
      <vt:lpstr>Analyse de la solution</vt:lpstr>
      <vt:lpstr>Diapositive 9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28</cp:revision>
  <dcterms:created xsi:type="dcterms:W3CDTF">2019-09-11T07:11:40Z</dcterms:created>
  <dcterms:modified xsi:type="dcterms:W3CDTF">2019-09-11T12:02:52Z</dcterms:modified>
</cp:coreProperties>
</file>