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6" r:id="rId4"/>
    <p:sldId id="259" r:id="rId5"/>
    <p:sldId id="258" r:id="rId6"/>
    <p:sldId id="263" r:id="rId7"/>
    <p:sldId id="260" r:id="rId8"/>
    <p:sldId id="262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C1E"/>
    <a:srgbClr val="EE0077"/>
    <a:srgbClr val="246E24"/>
    <a:srgbClr val="339933"/>
    <a:srgbClr val="FF3399"/>
    <a:srgbClr val="560074"/>
    <a:srgbClr val="75009E"/>
    <a:srgbClr val="9900CC"/>
    <a:srgbClr val="002774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56" y="-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EBA9F-6DEB-4FD1-9B99-15D44BACABE2}" type="datetimeFigureOut">
              <a:rPr lang="fr-FR" smtClean="0"/>
              <a:t>19/12/2018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E2D83-0EA9-44DE-993E-EEA05A555A4B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306097" y="6132160"/>
            <a:ext cx="4992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Elévation dans le plan local vertical  </a:t>
            </a:r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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971550"/>
            <a:ext cx="72390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 rot="21220838">
            <a:off x="5448638" y="190627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HEB 280</a:t>
            </a:r>
            <a:endParaRPr lang="fr-FR" sz="3200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 rot="20507789">
            <a:off x="1238811" y="3766148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TUBE-C-100*4</a:t>
            </a:r>
            <a:endParaRPr lang="fr-FR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 rot="314307">
            <a:off x="3734621" y="3695028"/>
            <a:ext cx="1332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560074"/>
                </a:solidFill>
                <a:latin typeface="Arial" pitchFamily="34" charset="0"/>
                <a:cs typeface="Arial" pitchFamily="34" charset="0"/>
              </a:rPr>
              <a:t>HEA160</a:t>
            </a:r>
            <a:endParaRPr lang="fr-FR" sz="2400" dirty="0">
              <a:solidFill>
                <a:srgbClr val="56007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465371" y="3329268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TUBE-C-100*4</a:t>
            </a:r>
            <a:endParaRPr lang="fr-FR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4919" y="404664"/>
            <a:ext cx="639416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309032" y="6132160"/>
            <a:ext cx="6986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Elévation dans le 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plan de construction </a:t>
            </a:r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local vertical  </a:t>
            </a:r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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410208" y="3360928"/>
            <a:ext cx="538930" cy="584775"/>
          </a:xfrm>
          <a:prstGeom prst="rect">
            <a:avLst/>
          </a:prstGeom>
          <a:solidFill>
            <a:srgbClr val="CCECFF">
              <a:alpha val="94118"/>
            </a:srgbClr>
          </a:solidFill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latin typeface="Symath"/>
                <a:cs typeface="Symath"/>
                <a:sym typeface="Symbol"/>
              </a:rPr>
              <a:t></a:t>
            </a:r>
            <a:r>
              <a:rPr lang="fr-FR" b="1" dirty="0">
                <a:latin typeface="Arial" pitchFamily="34" charset="0"/>
                <a:cs typeface="Arial" pitchFamily="34" charset="0"/>
                <a:sym typeface="Symbol"/>
              </a:rPr>
              <a:t>2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75" y="332656"/>
            <a:ext cx="7461250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lèche droite 8"/>
          <p:cNvSpPr/>
          <p:nvPr/>
        </p:nvSpPr>
        <p:spPr>
          <a:xfrm>
            <a:off x="3621028" y="4035961"/>
            <a:ext cx="792088" cy="392343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8698" y="5608321"/>
            <a:ext cx="90849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Vue en plan local dans le 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plan 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 construction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médian </a:t>
            </a:r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1 </a:t>
            </a:r>
            <a:endParaRPr lang="fr-FR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algn="ctr"/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es: TUBE-C-100*100*4 </a:t>
            </a:r>
          </a:p>
          <a:p>
            <a:pPr algn="ctr"/>
            <a:endParaRPr lang="fr-FR" sz="1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6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Correction d’une erreur de position </a:t>
            </a:r>
            <a:r>
              <a:rPr lang="fr-FR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 la </a:t>
            </a:r>
            <a:r>
              <a:rPr lang="fr-FR" sz="16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diagonale en double cornières, difficile à repérer en 3D.</a:t>
            </a:r>
            <a:endParaRPr lang="fr-FR" sz="16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904696" y="1884525"/>
            <a:ext cx="374184" cy="2806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6233160" y="1927860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0.00</a:t>
            </a:r>
            <a:endParaRPr lang="fr-FR" sz="1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958848" y="4427728"/>
            <a:ext cx="538930" cy="584775"/>
          </a:xfrm>
          <a:prstGeom prst="rect">
            <a:avLst/>
          </a:prstGeom>
          <a:solidFill>
            <a:srgbClr val="CCECFF">
              <a:alpha val="94118"/>
            </a:srgbClr>
          </a:solidFill>
        </p:spPr>
        <p:txBody>
          <a:bodyPr wrap="none" rtlCol="0">
            <a:spAutoFit/>
          </a:bodyPr>
          <a:lstStyle/>
          <a:p>
            <a:r>
              <a:rPr lang="fr-FR" sz="3200" b="1" dirty="0">
                <a:latin typeface="Symath"/>
                <a:cs typeface="Symath"/>
                <a:sym typeface="Symbol"/>
              </a:rPr>
              <a:t></a:t>
            </a:r>
            <a:r>
              <a:rPr lang="fr-FR" b="1" dirty="0">
                <a:latin typeface="Arial" pitchFamily="34" charset="0"/>
                <a:cs typeface="Arial" pitchFamily="34" charset="0"/>
                <a:sym typeface="Symbol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602265" y="640681"/>
            <a:ext cx="4414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Principes de conception d’attache </a:t>
            </a:r>
          </a:p>
        </p:txBody>
      </p:sp>
      <p:pic>
        <p:nvPicPr>
          <p:cNvPr id="7" name="Image 6" descr="schèma_articul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3864" y="1442115"/>
            <a:ext cx="5284216" cy="416349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174923" y="2383217"/>
            <a:ext cx="1474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2774"/>
                </a:solidFill>
                <a:latin typeface="Arial" pitchFamily="34" charset="0"/>
                <a:cs typeface="Arial" pitchFamily="34" charset="0"/>
              </a:rPr>
              <a:t>Type </a:t>
            </a:r>
            <a:r>
              <a:rPr lang="fr-FR" sz="2400" b="1" dirty="0" smtClean="0">
                <a:solidFill>
                  <a:srgbClr val="002774"/>
                </a:solidFill>
                <a:latin typeface="Tahoma"/>
                <a:ea typeface="Tahoma"/>
                <a:cs typeface="Tahoma"/>
                <a:sym typeface="Symbol"/>
              </a:rPr>
              <a:t></a:t>
            </a:r>
            <a:endParaRPr lang="fr-FR" sz="2400" b="1" dirty="0">
              <a:solidFill>
                <a:srgbClr val="00277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875655" y="3927346"/>
            <a:ext cx="1474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2774"/>
                </a:solidFill>
                <a:latin typeface="Arial" pitchFamily="34" charset="0"/>
                <a:cs typeface="Arial" pitchFamily="34" charset="0"/>
              </a:rPr>
              <a:t>Type </a:t>
            </a:r>
            <a:r>
              <a:rPr lang="fr-FR" sz="1400" b="1" dirty="0" smtClean="0">
                <a:solidFill>
                  <a:srgbClr val="002774"/>
                </a:solidFill>
                <a:latin typeface="Tahoma"/>
                <a:ea typeface="Tahoma"/>
                <a:cs typeface="Tahoma"/>
                <a:sym typeface="Symbol"/>
              </a:rPr>
              <a:t>//</a:t>
            </a:r>
            <a:endParaRPr lang="fr-FR" sz="1400" b="1" dirty="0">
              <a:solidFill>
                <a:srgbClr val="00277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3610952" y="5938649"/>
            <a:ext cx="2092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Jonction traitée</a:t>
            </a:r>
            <a:endParaRPr lang="fr-FR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t="8792" b="13496"/>
          <a:stretch>
            <a:fillRect/>
          </a:stretch>
        </p:blipFill>
        <p:spPr bwMode="auto">
          <a:xfrm>
            <a:off x="294640" y="640080"/>
            <a:ext cx="8640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1824403" y="5847209"/>
            <a:ext cx="5665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Réflexion sur le choix des axes d’articulation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" y="728345"/>
            <a:ext cx="8591550" cy="493395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5218176" y="4529328"/>
            <a:ext cx="342754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Symbol" pitchFamily="18" charset="2"/>
              </a:rPr>
              <a:t>D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dble cornière </a:t>
            </a:r>
            <a:r>
              <a:rPr lang="fr-FR" sz="1400" dirty="0" smtClean="0">
                <a:latin typeface="Arial" pitchFamily="34" charset="0"/>
                <a:cs typeface="Arial" pitchFamily="34" charset="0"/>
                <a:sym typeface="Symbol"/>
              </a:rPr>
              <a:t>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plan </a:t>
            </a:r>
            <a:r>
              <a:rPr lang="fr-FR" sz="2400" dirty="0" smtClean="0">
                <a:latin typeface="Symath"/>
                <a:cs typeface="Symath"/>
                <a:sym typeface="Symbol"/>
              </a:rPr>
              <a:t></a:t>
            </a:r>
            <a:r>
              <a:rPr lang="fr-FR" sz="1400" dirty="0" smtClean="0">
                <a:latin typeface="Arial" pitchFamily="34" charset="0"/>
                <a:cs typeface="Arial" pitchFamily="34" charset="0"/>
                <a:sym typeface="Symbol"/>
              </a:rPr>
              <a:t>1 ou </a:t>
            </a:r>
            <a:r>
              <a:rPr lang="fr-FR" sz="1400" b="1" dirty="0" smtClean="0">
                <a:latin typeface="Symap"/>
                <a:cs typeface="Symap"/>
              </a:rPr>
              <a:t>r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plan </a:t>
            </a:r>
            <a:r>
              <a:rPr lang="fr-FR" sz="2400" dirty="0" smtClean="0">
                <a:latin typeface="Symath"/>
                <a:cs typeface="Symath"/>
                <a:sym typeface="Symbol"/>
              </a:rPr>
              <a:t></a:t>
            </a:r>
            <a:r>
              <a:rPr lang="fr-FR" sz="14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3852672" y="3688080"/>
            <a:ext cx="1511808" cy="920496"/>
          </a:xfrm>
          <a:prstGeom prst="line">
            <a:avLst/>
          </a:prstGeom>
          <a:ln w="381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663448" y="1516888"/>
            <a:ext cx="277351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Symbol" pitchFamily="18" charset="2"/>
              </a:rPr>
              <a:t>D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UPN </a:t>
            </a:r>
            <a:r>
              <a:rPr lang="fr-FR" sz="1400" dirty="0" smtClean="0">
                <a:latin typeface="Arial" pitchFamily="34" charset="0"/>
                <a:cs typeface="Arial" pitchFamily="34" charset="0"/>
                <a:sym typeface="Symbol"/>
              </a:rPr>
              <a:t>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plan </a:t>
            </a:r>
            <a:r>
              <a:rPr lang="fr-FR" sz="2400" dirty="0" smtClean="0">
                <a:latin typeface="Symath"/>
                <a:cs typeface="Symath"/>
                <a:sym typeface="Symbol"/>
              </a:rPr>
              <a:t></a:t>
            </a:r>
            <a:r>
              <a:rPr lang="fr-FR" sz="1400" dirty="0" smtClean="0">
                <a:latin typeface="Arial" pitchFamily="34" charset="0"/>
                <a:cs typeface="Arial" pitchFamily="34" charset="0"/>
                <a:sym typeface="Symbol"/>
              </a:rPr>
              <a:t>1 ou </a:t>
            </a:r>
            <a:r>
              <a:rPr lang="fr-FR" sz="1400" b="1" dirty="0" smtClean="0">
                <a:latin typeface="Symap"/>
                <a:cs typeface="Symap"/>
              </a:rPr>
              <a:t>r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plan </a:t>
            </a:r>
            <a:r>
              <a:rPr lang="fr-FR" sz="2400" dirty="0" smtClean="0">
                <a:latin typeface="Symath"/>
                <a:cs typeface="Symath"/>
                <a:sym typeface="Symbol"/>
              </a:rPr>
              <a:t></a:t>
            </a:r>
            <a:r>
              <a:rPr lang="fr-FR" sz="14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Connecteur droit 18"/>
          <p:cNvCxnSpPr/>
          <p:nvPr/>
        </p:nvCxnSpPr>
        <p:spPr>
          <a:xfrm flipV="1">
            <a:off x="5334000" y="1239520"/>
            <a:ext cx="0" cy="1463040"/>
          </a:xfrm>
          <a:prstGeom prst="line">
            <a:avLst/>
          </a:prstGeom>
          <a:ln w="38100">
            <a:solidFill>
              <a:srgbClr val="FFFF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1938528" y="2017776"/>
            <a:ext cx="1241485" cy="755904"/>
          </a:xfrm>
          <a:prstGeom prst="line">
            <a:avLst/>
          </a:prstGeom>
          <a:ln w="381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3155038" y="2138082"/>
            <a:ext cx="538930" cy="584775"/>
          </a:xfrm>
          <a:prstGeom prst="rect">
            <a:avLst/>
          </a:prstGeom>
          <a:solidFill>
            <a:srgbClr val="CCECFF">
              <a:alpha val="94118"/>
            </a:srgbClr>
          </a:solidFill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latin typeface="Symath"/>
                <a:cs typeface="Symath"/>
                <a:sym typeface="Symbol"/>
              </a:rPr>
              <a:t></a:t>
            </a:r>
            <a:r>
              <a:rPr lang="fr-FR" b="1" dirty="0">
                <a:latin typeface="Arial" pitchFamily="34" charset="0"/>
                <a:cs typeface="Arial" pitchFamily="34" charset="0"/>
                <a:sym typeface="Symbol"/>
              </a:rPr>
              <a:t>2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881888" y="2436368"/>
            <a:ext cx="538930" cy="584775"/>
          </a:xfrm>
          <a:prstGeom prst="rect">
            <a:avLst/>
          </a:prstGeom>
          <a:solidFill>
            <a:srgbClr val="CCECFF">
              <a:alpha val="94118"/>
            </a:srgbClr>
          </a:solidFill>
        </p:spPr>
        <p:txBody>
          <a:bodyPr wrap="none" rtlCol="0">
            <a:spAutoFit/>
          </a:bodyPr>
          <a:lstStyle/>
          <a:p>
            <a:r>
              <a:rPr lang="fr-FR" sz="3200" b="1" dirty="0">
                <a:latin typeface="Symath"/>
                <a:cs typeface="Symath"/>
                <a:sym typeface="Symbol"/>
              </a:rPr>
              <a:t></a:t>
            </a:r>
            <a:r>
              <a:rPr lang="fr-FR" b="1" dirty="0">
                <a:latin typeface="Arial" pitchFamily="34" charset="0"/>
                <a:cs typeface="Arial" pitchFamily="34" charset="0"/>
                <a:sym typeface="Symbol"/>
              </a:rPr>
              <a:t>1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142858" y="957896"/>
            <a:ext cx="36517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Symbol" pitchFamily="18" charset="2"/>
              </a:rPr>
              <a:t>D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Tubes carrés  </a:t>
            </a:r>
            <a:r>
              <a:rPr lang="fr-FR" sz="1400" b="1" dirty="0" smtClean="0">
                <a:latin typeface="Symap"/>
                <a:cs typeface="Symap"/>
              </a:rPr>
              <a:t>r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plan </a:t>
            </a:r>
            <a:r>
              <a:rPr lang="fr-FR" sz="2400" dirty="0" smtClean="0">
                <a:latin typeface="Symath"/>
                <a:cs typeface="Symath"/>
                <a:sym typeface="Symbol"/>
              </a:rPr>
              <a:t></a:t>
            </a:r>
            <a:r>
              <a:rPr lang="fr-FR" sz="1600" dirty="0" smtClean="0">
                <a:latin typeface="Arial" pitchFamily="34" charset="0"/>
                <a:cs typeface="Arial" pitchFamily="34" charset="0"/>
                <a:sym typeface="Symbol"/>
              </a:rPr>
              <a:t>1 ou 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plan </a:t>
            </a:r>
            <a:r>
              <a:rPr lang="fr-FR" sz="2400" dirty="0" smtClean="0">
                <a:latin typeface="Symath"/>
                <a:cs typeface="Symath"/>
                <a:sym typeface="Symbol"/>
              </a:rPr>
              <a:t></a:t>
            </a:r>
            <a:r>
              <a:rPr lang="fr-FR" sz="1600" dirty="0" smtClean="0">
                <a:latin typeface="Arial" pitchFamily="34" charset="0"/>
                <a:cs typeface="Arial" pitchFamily="34" charset="0"/>
                <a:sym typeface="Symbol"/>
              </a:rPr>
              <a:t>2 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Connecteur droit 22"/>
          <p:cNvCxnSpPr/>
          <p:nvPr/>
        </p:nvCxnSpPr>
        <p:spPr>
          <a:xfrm flipV="1">
            <a:off x="4470400" y="1087120"/>
            <a:ext cx="0" cy="1036320"/>
          </a:xfrm>
          <a:prstGeom prst="line">
            <a:avLst/>
          </a:prstGeom>
          <a:ln w="38100">
            <a:solidFill>
              <a:srgbClr val="FFFF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3944348" y="2518410"/>
            <a:ext cx="1358990" cy="803910"/>
          </a:xfrm>
          <a:prstGeom prst="line">
            <a:avLst/>
          </a:prstGeom>
          <a:ln w="38100">
            <a:solidFill>
              <a:srgbClr val="FFFF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5334508" y="3147568"/>
            <a:ext cx="313663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Symbol" pitchFamily="18" charset="2"/>
              </a:rPr>
              <a:t>D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HEA160  </a:t>
            </a:r>
            <a:r>
              <a:rPr lang="fr-FR" dirty="0" smtClean="0">
                <a:latin typeface="Arial" pitchFamily="34" charset="0"/>
                <a:cs typeface="Arial" pitchFamily="34" charset="0"/>
                <a:sym typeface="Symbol"/>
              </a:rPr>
              <a:t>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plan </a:t>
            </a:r>
            <a:r>
              <a:rPr lang="fr-FR" sz="2400" dirty="0" smtClean="0">
                <a:latin typeface="Symath"/>
                <a:cs typeface="Symath"/>
                <a:sym typeface="Symbol"/>
              </a:rPr>
              <a:t></a:t>
            </a:r>
            <a:r>
              <a:rPr lang="fr-FR" sz="1400" dirty="0" smtClean="0">
                <a:latin typeface="Arial" pitchFamily="34" charset="0"/>
                <a:cs typeface="Arial" pitchFamily="34" charset="0"/>
                <a:sym typeface="Symbol"/>
              </a:rPr>
              <a:t>1 ou </a:t>
            </a:r>
            <a:r>
              <a:rPr lang="fr-FR" sz="1400" b="1" dirty="0" smtClean="0">
                <a:latin typeface="Symap"/>
                <a:cs typeface="Symap"/>
              </a:rPr>
              <a:t>r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plan </a:t>
            </a:r>
            <a:r>
              <a:rPr lang="fr-FR" sz="2400" dirty="0" smtClean="0">
                <a:latin typeface="Symath"/>
                <a:cs typeface="Symath"/>
                <a:sym typeface="Symbol"/>
              </a:rPr>
              <a:t></a:t>
            </a:r>
            <a:r>
              <a:rPr lang="fr-FR" sz="14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1434879" y="5563236"/>
            <a:ext cx="64443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Composantes des efforts « attachés »</a:t>
            </a:r>
          </a:p>
          <a:p>
            <a:pPr algn="ctr"/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our la membrure haute de la poutre treillis </a:t>
            </a:r>
            <a:r>
              <a:rPr lang="fr-FR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(HEA160)</a:t>
            </a:r>
          </a:p>
          <a:p>
            <a:pPr algn="ctr"/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et les diagonales </a:t>
            </a:r>
            <a:r>
              <a:rPr lang="fr-FR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(TUBE-C-100*100*4)</a:t>
            </a:r>
          </a:p>
        </p:txBody>
      </p:sp>
      <p:grpSp>
        <p:nvGrpSpPr>
          <p:cNvPr id="43" name="Groupe 42"/>
          <p:cNvGrpSpPr/>
          <p:nvPr/>
        </p:nvGrpSpPr>
        <p:grpSpPr>
          <a:xfrm>
            <a:off x="101600" y="197856"/>
            <a:ext cx="8940800" cy="5124450"/>
            <a:chOff x="101600" y="487231"/>
            <a:chExt cx="8940800" cy="512445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600" y="487231"/>
              <a:ext cx="8940800" cy="5124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Connecteur droit avec flèche 17"/>
            <p:cNvCxnSpPr/>
            <p:nvPr/>
          </p:nvCxnSpPr>
          <p:spPr>
            <a:xfrm flipV="1">
              <a:off x="1107440" y="2971800"/>
              <a:ext cx="685800" cy="21336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 w="lg" len="lg"/>
            </a:ln>
            <a:scene3d>
              <a:camera prst="orthographicFront">
                <a:rot lat="0" lon="19200000" rev="21000000"/>
              </a:camera>
              <a:lightRig rig="threePt" dir="t"/>
            </a:scene3d>
            <a:sp3d>
              <a:bevelT w="50800" h="69850"/>
              <a:bevelB w="0" h="508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980440" y="3144520"/>
              <a:ext cx="4812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N</a:t>
              </a:r>
              <a:endParaRPr lang="fr-FR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" name="Connecteur droit avec flèche 24"/>
            <p:cNvCxnSpPr/>
            <p:nvPr/>
          </p:nvCxnSpPr>
          <p:spPr>
            <a:xfrm flipH="1">
              <a:off x="7994904" y="2431288"/>
              <a:ext cx="993140" cy="762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 w="lg" len="lg"/>
            </a:ln>
            <a:scene3d>
              <a:camera prst="orthographicFront">
                <a:rot lat="21299999" lon="600000" rev="0"/>
              </a:camera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/>
            <p:cNvSpPr txBox="1"/>
            <p:nvPr/>
          </p:nvSpPr>
          <p:spPr>
            <a:xfrm>
              <a:off x="8331200" y="2583688"/>
              <a:ext cx="4812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N</a:t>
              </a:r>
              <a:endParaRPr lang="fr-FR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Connecteur droit avec flèche 29"/>
            <p:cNvCxnSpPr/>
            <p:nvPr/>
          </p:nvCxnSpPr>
          <p:spPr>
            <a:xfrm flipH="1" flipV="1">
              <a:off x="4875276" y="2738628"/>
              <a:ext cx="912114" cy="14173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 w="lg" len="lg"/>
            </a:ln>
            <a:scene3d>
              <a:camera prst="orthographicFront">
                <a:rot lat="0" lon="599993" rev="0"/>
              </a:camera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/>
            <p:cNvSpPr txBox="1"/>
            <p:nvPr/>
          </p:nvSpPr>
          <p:spPr>
            <a:xfrm>
              <a:off x="5416550" y="2854198"/>
              <a:ext cx="4812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N</a:t>
              </a:r>
              <a:endParaRPr lang="fr-FR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5" name="Connecteur droit avec flèche 34"/>
            <p:cNvCxnSpPr/>
            <p:nvPr/>
          </p:nvCxnSpPr>
          <p:spPr>
            <a:xfrm>
              <a:off x="3870960" y="1298448"/>
              <a:ext cx="2286" cy="86563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 w="lg" len="lg"/>
            </a:ln>
            <a:scene3d>
              <a:camera prst="orthographicFront">
                <a:rot lat="0" lon="20399994" rev="0"/>
              </a:camera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ZoneTexte 36"/>
            <p:cNvSpPr txBox="1"/>
            <p:nvPr/>
          </p:nvSpPr>
          <p:spPr>
            <a:xfrm>
              <a:off x="3923030" y="1276858"/>
              <a:ext cx="4587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</a:t>
              </a:r>
              <a:endParaRPr lang="fr-FR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t="2188" b="12935"/>
          <a:stretch>
            <a:fillRect/>
          </a:stretch>
        </p:blipFill>
        <p:spPr bwMode="auto">
          <a:xfrm>
            <a:off x="258128" y="670560"/>
            <a:ext cx="8640000" cy="498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2293289" y="5847209"/>
            <a:ext cx="47275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Solution retenue. </a:t>
            </a:r>
            <a:r>
              <a:rPr lang="fr-FR" sz="2000" b="1" dirty="0" smtClean="0">
                <a:solidFill>
                  <a:srgbClr val="EE0077"/>
                </a:solidFill>
                <a:latin typeface="Arial" pitchFamily="34" charset="0"/>
                <a:cs typeface="Arial" pitchFamily="34" charset="0"/>
              </a:rPr>
              <a:t>Plats</a:t>
            </a:r>
            <a:r>
              <a:rPr lang="fr-FR" sz="2000" b="1" dirty="0" smtClean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soudés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ep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.10.</a:t>
            </a:r>
          </a:p>
          <a:p>
            <a:pPr algn="ctr"/>
            <a:r>
              <a:rPr lang="fr-FR" sz="2000" b="1" dirty="0" smtClean="0">
                <a:solidFill>
                  <a:srgbClr val="246E24"/>
                </a:solidFill>
                <a:latin typeface="Arial" pitchFamily="34" charset="0"/>
                <a:cs typeface="Arial" pitchFamily="34" charset="0"/>
              </a:rPr>
              <a:t>UPN 120 </a:t>
            </a:r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rapportés dans le HEB 280</a:t>
            </a:r>
            <a:endParaRPr lang="fr-FR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474968" y="4097528"/>
            <a:ext cx="215315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>
                <a:latin typeface="Arial" pitchFamily="34" charset="0"/>
                <a:cs typeface="Arial" pitchFamily="34" charset="0"/>
                <a:sym typeface="Symbol"/>
              </a:rPr>
              <a:t>Profil UPN120 déjà </a:t>
            </a:r>
          </a:p>
          <a:p>
            <a:pPr algn="ctr"/>
            <a:r>
              <a:rPr lang="fr-FR" sz="1400" dirty="0" smtClean="0">
                <a:latin typeface="Arial" pitchFamily="34" charset="0"/>
                <a:cs typeface="Arial" pitchFamily="34" charset="0"/>
                <a:sym typeface="Symbol"/>
              </a:rPr>
              <a:t>présent dans la structure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necteur en angle 17"/>
          <p:cNvCxnSpPr>
            <a:stCxn id="17" idx="1"/>
          </p:cNvCxnSpPr>
          <p:nvPr/>
        </p:nvCxnSpPr>
        <p:spPr>
          <a:xfrm rot="10800000">
            <a:off x="6014720" y="3698240"/>
            <a:ext cx="460248" cy="660898"/>
          </a:xfrm>
          <a:prstGeom prst="bentConnector2">
            <a:avLst/>
          </a:prstGeom>
          <a:ln w="57150">
            <a:solidFill>
              <a:srgbClr val="1E5C1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4815840" y="680720"/>
            <a:ext cx="4057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Le HEB  280 initialement vert a été</a:t>
            </a:r>
          </a:p>
          <a:p>
            <a:r>
              <a:rPr lang="fr-FR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recoloré en jaune pour plus de clarté  </a:t>
            </a:r>
            <a:endParaRPr lang="fr-FR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1054182" y="5563236"/>
            <a:ext cx="72058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Ordre de saisies pour le composant personnalisé associé</a:t>
            </a:r>
          </a:p>
          <a:p>
            <a:pPr algn="ctr"/>
            <a:r>
              <a:rPr lang="fr-FR" sz="2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fr-FR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fichier à importer  MembHauteDiagLot3.uel )</a:t>
            </a:r>
            <a:endParaRPr lang="fr-FR" sz="16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1280" y="314325"/>
            <a:ext cx="65024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llipse 14"/>
          <p:cNvSpPr/>
          <p:nvPr/>
        </p:nvSpPr>
        <p:spPr>
          <a:xfrm>
            <a:off x="2265680" y="2306320"/>
            <a:ext cx="497840" cy="497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fr-F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2844800" y="3312160"/>
            <a:ext cx="497840" cy="497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fr-F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4775200" y="2814320"/>
            <a:ext cx="497840" cy="497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fr-F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5435600" y="2174240"/>
            <a:ext cx="497840" cy="497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fr-F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190</Words>
  <Application>Microsoft Office PowerPoint</Application>
  <PresentationFormat>Affichage à l'écran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</vt:vector>
  </TitlesOfParts>
  <Company>Education Nationale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Administrateur</dc:creator>
  <cp:lastModifiedBy>Administrateur</cp:lastModifiedBy>
  <cp:revision>29</cp:revision>
  <dcterms:created xsi:type="dcterms:W3CDTF">2018-12-19T21:22:06Z</dcterms:created>
  <dcterms:modified xsi:type="dcterms:W3CDTF">2018-12-20T09:52:01Z</dcterms:modified>
</cp:coreProperties>
</file>