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3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CDA6-0553-409F-AEC7-3B2A5AE14A62}" type="datetimeFigureOut">
              <a:rPr lang="fr-FR" smtClean="0"/>
              <a:t>25/11/2016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EC18F-7676-4795-9CA8-44784FB3996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 34"/>
          <p:cNvGrpSpPr/>
          <p:nvPr/>
        </p:nvGrpSpPr>
        <p:grpSpPr>
          <a:xfrm>
            <a:off x="2760228" y="1124744"/>
            <a:ext cx="3636404" cy="1584176"/>
            <a:chOff x="2760228" y="1124744"/>
            <a:chExt cx="3636404" cy="1584176"/>
          </a:xfrm>
        </p:grpSpPr>
        <p:sp>
          <p:nvSpPr>
            <p:cNvPr id="36" name="Ellipse 35"/>
            <p:cNvSpPr/>
            <p:nvPr/>
          </p:nvSpPr>
          <p:spPr>
            <a:xfrm>
              <a:off x="276022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7" name="Connecteur droit 36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Ellipse 37"/>
            <p:cNvSpPr/>
            <p:nvPr/>
          </p:nvSpPr>
          <p:spPr>
            <a:xfrm>
              <a:off x="618060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9" name="Connecteur droit 38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Connecteur droit avec flèche 40"/>
          <p:cNvCxnSpPr/>
          <p:nvPr/>
        </p:nvCxnSpPr>
        <p:spPr>
          <a:xfrm>
            <a:off x="2355956" y="1124744"/>
            <a:ext cx="5122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6288620" y="1124744"/>
            <a:ext cx="252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2523350" y="827271"/>
            <a:ext cx="502920" cy="502920"/>
          </a:xfrm>
          <a:prstGeom prst="arc">
            <a:avLst>
              <a:gd name="adj1" fmla="val 19360465"/>
              <a:gd name="adj2" fmla="val 3232045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3026270" y="688618"/>
            <a:ext cx="14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 = 10 </a:t>
            </a:r>
            <a:r>
              <a:rPr lang="fr-FR" dirty="0" err="1" smtClean="0"/>
              <a:t>KN.m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1587331" y="75541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 smtClean="0"/>
              <a:t>1</a:t>
            </a:r>
            <a:r>
              <a:rPr lang="fr-FR" dirty="0" smtClean="0"/>
              <a:t> = 8 KN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6396632" y="75541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4 KN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2465407" y="24172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6381762" y="241721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6124953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2675054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1841354" y="168402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4301238" y="249289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grpSp>
        <p:nvGrpSpPr>
          <p:cNvPr id="53" name="Groupe 52"/>
          <p:cNvGrpSpPr/>
          <p:nvPr/>
        </p:nvGrpSpPr>
        <p:grpSpPr>
          <a:xfrm>
            <a:off x="2760228" y="3999854"/>
            <a:ext cx="3636404" cy="1584176"/>
            <a:chOff x="2760228" y="1124744"/>
            <a:chExt cx="3636404" cy="1584176"/>
          </a:xfrm>
        </p:grpSpPr>
        <p:sp>
          <p:nvSpPr>
            <p:cNvPr id="54" name="Ellipse 53"/>
            <p:cNvSpPr/>
            <p:nvPr/>
          </p:nvSpPr>
          <p:spPr>
            <a:xfrm>
              <a:off x="276022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5" name="Connecteur droit 54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Ellipse 55"/>
            <p:cNvSpPr/>
            <p:nvPr/>
          </p:nvSpPr>
          <p:spPr>
            <a:xfrm>
              <a:off x="618060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7" name="Connecteur droit 56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ZoneTexte 58"/>
          <p:cNvSpPr txBox="1"/>
          <p:nvPr/>
        </p:nvSpPr>
        <p:spPr>
          <a:xfrm>
            <a:off x="2453679" y="401532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514200" y="4291429"/>
            <a:ext cx="1447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 )  inconnues</a:t>
            </a:r>
          </a:p>
          <a:p>
            <a:pPr algn="r"/>
            <a:r>
              <a:rPr lang="fr-FR" dirty="0" smtClean="0"/>
              <a:t>de liaison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514200" y="4891532"/>
            <a:ext cx="1354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 smtClean="0"/>
              <a:t>{ }  relations </a:t>
            </a:r>
          </a:p>
          <a:p>
            <a:pPr algn="r"/>
            <a:r>
              <a:rPr lang="fr-FR" dirty="0" smtClean="0"/>
              <a:t>d’équilibre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2465407" y="373205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</a:t>
            </a:r>
            <a:r>
              <a:rPr lang="fr-FR" dirty="0"/>
              <a:t>3</a:t>
            </a:r>
            <a:r>
              <a:rPr lang="fr-FR" dirty="0" smtClean="0"/>
              <a:t>}</a:t>
            </a:r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>
            <a:off x="2868240" y="363052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5" name="ZoneTexte 64"/>
          <p:cNvSpPr txBox="1"/>
          <p:nvPr/>
        </p:nvSpPr>
        <p:spPr>
          <a:xfrm>
            <a:off x="5845870" y="363052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6" name="ZoneTexte 65"/>
          <p:cNvSpPr txBox="1"/>
          <p:nvPr/>
        </p:nvSpPr>
        <p:spPr>
          <a:xfrm>
            <a:off x="6211676" y="410139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2353923" y="521469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68" name="ZoneTexte 67"/>
          <p:cNvSpPr txBox="1"/>
          <p:nvPr/>
        </p:nvSpPr>
        <p:spPr>
          <a:xfrm>
            <a:off x="2983152" y="521469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{2}</a:t>
            </a:r>
            <a:endParaRPr lang="fr-FR" dirty="0"/>
          </a:p>
        </p:txBody>
      </p:sp>
      <p:sp>
        <p:nvSpPr>
          <p:cNvPr id="69" name="ZoneTexte 68"/>
          <p:cNvSpPr txBox="1"/>
          <p:nvPr/>
        </p:nvSpPr>
        <p:spPr>
          <a:xfrm>
            <a:off x="5767403" y="521469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70" name="ZoneTexte 69"/>
          <p:cNvSpPr txBox="1"/>
          <p:nvPr/>
        </p:nvSpPr>
        <p:spPr>
          <a:xfrm>
            <a:off x="6396632" y="521469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{2}</a:t>
            </a:r>
            <a:endParaRPr lang="fr-FR" dirty="0"/>
          </a:p>
        </p:txBody>
      </p:sp>
      <p:sp>
        <p:nvSpPr>
          <p:cNvPr id="71" name="ZoneTexte 70"/>
          <p:cNvSpPr txBox="1"/>
          <p:nvPr/>
        </p:nvSpPr>
        <p:spPr>
          <a:xfrm>
            <a:off x="2865034" y="456842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{3}</a:t>
            </a:r>
            <a:endParaRPr lang="fr-FR" dirty="0"/>
          </a:p>
        </p:txBody>
      </p:sp>
      <p:sp>
        <p:nvSpPr>
          <p:cNvPr id="72" name="ZoneTexte 71"/>
          <p:cNvSpPr txBox="1"/>
          <p:nvPr/>
        </p:nvSpPr>
        <p:spPr>
          <a:xfrm>
            <a:off x="4301238" y="364598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{3}</a:t>
            </a:r>
            <a:endParaRPr lang="fr-FR" dirty="0"/>
          </a:p>
        </p:txBody>
      </p:sp>
      <p:sp>
        <p:nvSpPr>
          <p:cNvPr id="73" name="ZoneTexte 72"/>
          <p:cNvSpPr txBox="1"/>
          <p:nvPr/>
        </p:nvSpPr>
        <p:spPr>
          <a:xfrm>
            <a:off x="5872429" y="456842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{3}</a:t>
            </a:r>
            <a:endParaRPr lang="fr-FR" dirty="0"/>
          </a:p>
        </p:txBody>
      </p:sp>
      <p:sp>
        <p:nvSpPr>
          <p:cNvPr id="74" name="ZoneTexte 73"/>
          <p:cNvSpPr txBox="1"/>
          <p:nvPr/>
        </p:nvSpPr>
        <p:spPr>
          <a:xfrm>
            <a:off x="7550888" y="3916724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Bilan</a:t>
            </a:r>
            <a:endParaRPr lang="fr-FR" dirty="0"/>
          </a:p>
        </p:txBody>
      </p:sp>
      <p:sp>
        <p:nvSpPr>
          <p:cNvPr id="75" name="ZoneTexte 74"/>
          <p:cNvSpPr txBox="1"/>
          <p:nvPr/>
        </p:nvSpPr>
        <p:spPr>
          <a:xfrm>
            <a:off x="7165571" y="4291429"/>
            <a:ext cx="160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{19}  </a:t>
            </a:r>
            <a:r>
              <a:rPr lang="fr-FR" dirty="0" smtClean="0"/>
              <a:t>- (20) = -1 </a:t>
            </a:r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6238201" y="373205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</a:t>
            </a:r>
            <a:r>
              <a:rPr lang="fr-FR" dirty="0"/>
              <a:t>3</a:t>
            </a:r>
            <a:r>
              <a:rPr lang="fr-FR" dirty="0" smtClean="0"/>
              <a:t>}</a:t>
            </a:r>
            <a:endParaRPr lang="fr-FR" dirty="0"/>
          </a:p>
        </p:txBody>
      </p:sp>
      <p:sp>
        <p:nvSpPr>
          <p:cNvPr id="77" name="ZoneTexte 76"/>
          <p:cNvSpPr txBox="1"/>
          <p:nvPr/>
        </p:nvSpPr>
        <p:spPr>
          <a:xfrm>
            <a:off x="2659451" y="555909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78" name="ZoneTexte 77"/>
          <p:cNvSpPr txBox="1"/>
          <p:nvPr/>
        </p:nvSpPr>
        <p:spPr>
          <a:xfrm>
            <a:off x="6072931" y="555909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79" name="ZoneTexte 78"/>
          <p:cNvSpPr txBox="1"/>
          <p:nvPr/>
        </p:nvSpPr>
        <p:spPr>
          <a:xfrm>
            <a:off x="7384516" y="4660761"/>
            <a:ext cx="1308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Hyperstable</a:t>
            </a:r>
            <a:endParaRPr lang="fr-FR" dirty="0" smtClean="0"/>
          </a:p>
          <a:p>
            <a:r>
              <a:rPr lang="fr-FR" dirty="0"/>
              <a:t>d</a:t>
            </a:r>
            <a:r>
              <a:rPr lang="fr-FR" dirty="0" smtClean="0"/>
              <a:t>e degrés 1</a:t>
            </a:r>
            <a:endParaRPr lang="fr-FR" dirty="0"/>
          </a:p>
        </p:txBody>
      </p:sp>
      <p:grpSp>
        <p:nvGrpSpPr>
          <p:cNvPr id="80" name="Groupe 79"/>
          <p:cNvGrpSpPr/>
          <p:nvPr/>
        </p:nvGrpSpPr>
        <p:grpSpPr>
          <a:xfrm>
            <a:off x="1358731" y="2134632"/>
            <a:ext cx="853532" cy="704612"/>
            <a:chOff x="1358731" y="2134632"/>
            <a:chExt cx="853532" cy="704612"/>
          </a:xfrm>
        </p:grpSpPr>
        <p:cxnSp>
          <p:nvCxnSpPr>
            <p:cNvPr id="81" name="Connecteur droit avec flèche 80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ZoneTexte 82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e 137"/>
          <p:cNvGrpSpPr/>
          <p:nvPr/>
        </p:nvGrpSpPr>
        <p:grpSpPr>
          <a:xfrm>
            <a:off x="1563389" y="967856"/>
            <a:ext cx="5468961" cy="3882152"/>
            <a:chOff x="1563389" y="967856"/>
            <a:chExt cx="5468961" cy="3882152"/>
          </a:xfrm>
        </p:grpSpPr>
        <p:sp>
          <p:nvSpPr>
            <p:cNvPr id="5" name="Ellipse 4"/>
            <p:cNvSpPr/>
            <p:nvPr/>
          </p:nvSpPr>
          <p:spPr>
            <a:xfrm>
              <a:off x="2347573" y="4287785"/>
              <a:ext cx="216024" cy="216024"/>
            </a:xfrm>
            <a:prstGeom prst="ellipse">
              <a:avLst/>
            </a:prstGeom>
            <a:solidFill>
              <a:schemeClr val="bg2"/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" name="Connecteur droit 8"/>
            <p:cNvCxnSpPr/>
            <p:nvPr/>
          </p:nvCxnSpPr>
          <p:spPr>
            <a:xfrm>
              <a:off x="3381397" y="1473305"/>
              <a:ext cx="1824016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V="1">
              <a:off x="2458760" y="4127500"/>
              <a:ext cx="0" cy="160285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2406650" y="4130675"/>
              <a:ext cx="107950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>
              <a:endCxn id="5" idx="2"/>
            </p:cNvCxnSpPr>
            <p:nvPr/>
          </p:nvCxnSpPr>
          <p:spPr>
            <a:xfrm>
              <a:off x="2063750" y="4387850"/>
              <a:ext cx="283823" cy="794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/>
            <p:cNvCxnSpPr>
              <a:endCxn id="5" idx="4"/>
            </p:cNvCxnSpPr>
            <p:nvPr/>
          </p:nvCxnSpPr>
          <p:spPr>
            <a:xfrm flipH="1" flipV="1">
              <a:off x="2455585" y="4503809"/>
              <a:ext cx="1865" cy="31584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/>
            <p:cNvCxnSpPr/>
            <p:nvPr/>
          </p:nvCxnSpPr>
          <p:spPr>
            <a:xfrm>
              <a:off x="2381250" y="4089400"/>
              <a:ext cx="2413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/>
            <p:nvPr/>
          </p:nvCxnSpPr>
          <p:spPr>
            <a:xfrm flipH="1" flipV="1">
              <a:off x="2463800" y="3930650"/>
              <a:ext cx="1" cy="13970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e 93"/>
            <p:cNvGrpSpPr/>
            <p:nvPr/>
          </p:nvGrpSpPr>
          <p:grpSpPr>
            <a:xfrm>
              <a:off x="2265222" y="1973133"/>
              <a:ext cx="402730" cy="1836868"/>
              <a:chOff x="2265222" y="1973133"/>
              <a:chExt cx="402730" cy="1836868"/>
            </a:xfrm>
          </p:grpSpPr>
          <p:cxnSp>
            <p:nvCxnSpPr>
              <p:cNvPr id="6" name="Connecteur droit 5"/>
              <p:cNvCxnSpPr/>
              <p:nvPr/>
            </p:nvCxnSpPr>
            <p:spPr>
              <a:xfrm flipV="1">
                <a:off x="2461935" y="2208318"/>
                <a:ext cx="0" cy="1368152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/>
              <p:cNvCxnSpPr/>
              <p:nvPr/>
            </p:nvCxnSpPr>
            <p:spPr>
              <a:xfrm>
                <a:off x="2406650" y="358457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cteur droit avec flèche 44"/>
              <p:cNvCxnSpPr/>
              <p:nvPr/>
            </p:nvCxnSpPr>
            <p:spPr>
              <a:xfrm flipH="1">
                <a:off x="2463800" y="3670300"/>
                <a:ext cx="1" cy="13970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avec flèche 46"/>
              <p:cNvCxnSpPr/>
              <p:nvPr/>
            </p:nvCxnSpPr>
            <p:spPr>
              <a:xfrm flipH="1">
                <a:off x="2311400" y="3644900"/>
                <a:ext cx="2413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47"/>
              <p:cNvCxnSpPr/>
              <p:nvPr/>
            </p:nvCxnSpPr>
            <p:spPr>
              <a:xfrm>
                <a:off x="2406650" y="220662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/>
              <p:cNvGrpSpPr/>
              <p:nvPr/>
            </p:nvGrpSpPr>
            <p:grpSpPr>
              <a:xfrm>
                <a:off x="2265222" y="1973133"/>
                <a:ext cx="402730" cy="402730"/>
                <a:chOff x="2265222" y="1973133"/>
                <a:chExt cx="402730" cy="402730"/>
              </a:xfrm>
            </p:grpSpPr>
            <p:cxnSp>
              <p:nvCxnSpPr>
                <p:cNvPr id="49" name="Connecteur droit avec flèche 48"/>
                <p:cNvCxnSpPr/>
                <p:nvPr/>
              </p:nvCxnSpPr>
              <p:spPr>
                <a:xfrm>
                  <a:off x="2381250" y="2165350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necteur droit avec flèche 49"/>
                <p:cNvCxnSpPr/>
                <p:nvPr/>
              </p:nvCxnSpPr>
              <p:spPr>
                <a:xfrm flipH="1" flipV="1">
                  <a:off x="2463800" y="2006600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Arc 50"/>
                <p:cNvSpPr/>
                <p:nvPr/>
              </p:nvSpPr>
              <p:spPr>
                <a:xfrm flipH="1">
                  <a:off x="2265222" y="1973133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cxnSp>
          <p:nvCxnSpPr>
            <p:cNvPr id="58" name="Connecteur droit 57"/>
            <p:cNvCxnSpPr/>
            <p:nvPr/>
          </p:nvCxnSpPr>
          <p:spPr>
            <a:xfrm rot="16200000">
              <a:off x="3311547" y="1473200"/>
              <a:ext cx="107950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Groupe 79"/>
            <p:cNvGrpSpPr/>
            <p:nvPr/>
          </p:nvGrpSpPr>
          <p:grpSpPr>
            <a:xfrm>
              <a:off x="2265222" y="1277807"/>
              <a:ext cx="650381" cy="569418"/>
              <a:chOff x="2265222" y="1277807"/>
              <a:chExt cx="650381" cy="569418"/>
            </a:xfrm>
          </p:grpSpPr>
          <p:grpSp>
            <p:nvGrpSpPr>
              <p:cNvPr id="53" name="Groupe 52"/>
              <p:cNvGrpSpPr/>
              <p:nvPr/>
            </p:nvGrpSpPr>
            <p:grpSpPr>
              <a:xfrm flipV="1">
                <a:off x="2265222" y="1444495"/>
                <a:ext cx="402730" cy="402730"/>
                <a:chOff x="2265222" y="1973133"/>
                <a:chExt cx="402730" cy="402730"/>
              </a:xfrm>
            </p:grpSpPr>
            <p:cxnSp>
              <p:nvCxnSpPr>
                <p:cNvPr id="54" name="Connecteur droit avec flèche 53"/>
                <p:cNvCxnSpPr/>
                <p:nvPr/>
              </p:nvCxnSpPr>
              <p:spPr>
                <a:xfrm>
                  <a:off x="2381250" y="2165350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cteur droit avec flèche 54"/>
                <p:cNvCxnSpPr/>
                <p:nvPr/>
              </p:nvCxnSpPr>
              <p:spPr>
                <a:xfrm flipH="1" flipV="1">
                  <a:off x="2463800" y="2006600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Arc 55"/>
                <p:cNvSpPr/>
                <p:nvPr/>
              </p:nvSpPr>
              <p:spPr>
                <a:xfrm flipH="1">
                  <a:off x="2265222" y="1973133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57" name="Connecteur droit 56"/>
              <p:cNvCxnSpPr/>
              <p:nvPr/>
            </p:nvCxnSpPr>
            <p:spPr>
              <a:xfrm>
                <a:off x="2406650" y="157797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/>
              <p:cNvCxnSpPr/>
              <p:nvPr/>
            </p:nvCxnSpPr>
            <p:spPr>
              <a:xfrm rot="16200000">
                <a:off x="2406650" y="1511301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/>
              <p:cNvCxnSpPr/>
              <p:nvPr/>
            </p:nvCxnSpPr>
            <p:spPr>
              <a:xfrm>
                <a:off x="2444750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8" name="Groupe 67"/>
              <p:cNvGrpSpPr/>
              <p:nvPr/>
            </p:nvGrpSpPr>
            <p:grpSpPr>
              <a:xfrm>
                <a:off x="2512873" y="1277807"/>
                <a:ext cx="402730" cy="402730"/>
                <a:chOff x="2470010" y="1277807"/>
                <a:chExt cx="402730" cy="402730"/>
              </a:xfrm>
            </p:grpSpPr>
            <p:cxnSp>
              <p:nvCxnSpPr>
                <p:cNvPr id="64" name="Connecteur droit avec flèche 63"/>
                <p:cNvCxnSpPr/>
                <p:nvPr/>
              </p:nvCxnSpPr>
              <p:spPr>
                <a:xfrm flipH="1">
                  <a:off x="2577324" y="1470024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Connecteur droit avec flèche 64"/>
                <p:cNvCxnSpPr/>
                <p:nvPr/>
              </p:nvCxnSpPr>
              <p:spPr>
                <a:xfrm flipV="1">
                  <a:off x="2736073" y="1311274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Arc 65"/>
                <p:cNvSpPr/>
                <p:nvPr/>
              </p:nvSpPr>
              <p:spPr>
                <a:xfrm rot="16200000" flipV="1">
                  <a:off x="2470010" y="1277807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67" name="Connecteur droit 66"/>
              <p:cNvCxnSpPr/>
              <p:nvPr/>
            </p:nvCxnSpPr>
            <p:spPr>
              <a:xfrm rot="16200000">
                <a:off x="2511449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68"/>
            <p:cNvGrpSpPr/>
            <p:nvPr/>
          </p:nvGrpSpPr>
          <p:grpSpPr>
            <a:xfrm flipH="1" flipV="1">
              <a:off x="3036759" y="1263518"/>
              <a:ext cx="402730" cy="402730"/>
              <a:chOff x="2470010" y="1277807"/>
              <a:chExt cx="402730" cy="402730"/>
            </a:xfrm>
          </p:grpSpPr>
          <p:cxnSp>
            <p:nvCxnSpPr>
              <p:cNvPr id="70" name="Connecteur droit avec flèche 69"/>
              <p:cNvCxnSpPr/>
              <p:nvPr/>
            </p:nvCxnSpPr>
            <p:spPr>
              <a:xfrm flipH="1">
                <a:off x="2577324" y="1470024"/>
                <a:ext cx="2413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necteur droit avec flèche 70"/>
              <p:cNvCxnSpPr/>
              <p:nvPr/>
            </p:nvCxnSpPr>
            <p:spPr>
              <a:xfrm flipV="1">
                <a:off x="2736073" y="1311274"/>
                <a:ext cx="1" cy="13970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Arc 71"/>
              <p:cNvSpPr/>
              <p:nvPr/>
            </p:nvSpPr>
            <p:spPr>
              <a:xfrm rot="16200000" flipV="1">
                <a:off x="2470010" y="1277807"/>
                <a:ext cx="402730" cy="402730"/>
              </a:xfrm>
              <a:prstGeom prst="arc">
                <a:avLst>
                  <a:gd name="adj1" fmla="val 14017300"/>
                  <a:gd name="adj2" fmla="val 18781568"/>
                </a:avLst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9" name="Groupe 78"/>
            <p:cNvGrpSpPr/>
            <p:nvPr/>
          </p:nvGrpSpPr>
          <p:grpSpPr>
            <a:xfrm flipH="1">
              <a:off x="5137020" y="1258755"/>
              <a:ext cx="402730" cy="402730"/>
              <a:chOff x="4875084" y="1263518"/>
              <a:chExt cx="402730" cy="402730"/>
            </a:xfrm>
          </p:grpSpPr>
          <p:cxnSp>
            <p:nvCxnSpPr>
              <p:cNvPr id="74" name="Connecteur droit 73"/>
              <p:cNvCxnSpPr/>
              <p:nvPr/>
            </p:nvCxnSpPr>
            <p:spPr>
              <a:xfrm rot="16200000">
                <a:off x="5149872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" name="Groupe 74"/>
              <p:cNvGrpSpPr/>
              <p:nvPr/>
            </p:nvGrpSpPr>
            <p:grpSpPr>
              <a:xfrm flipH="1" flipV="1">
                <a:off x="4875084" y="1263518"/>
                <a:ext cx="402730" cy="402730"/>
                <a:chOff x="2470010" y="1277807"/>
                <a:chExt cx="402730" cy="402730"/>
              </a:xfrm>
            </p:grpSpPr>
            <p:cxnSp>
              <p:nvCxnSpPr>
                <p:cNvPr id="76" name="Connecteur droit avec flèche 75"/>
                <p:cNvCxnSpPr/>
                <p:nvPr/>
              </p:nvCxnSpPr>
              <p:spPr>
                <a:xfrm flipH="1">
                  <a:off x="2577324" y="1470024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Connecteur droit avec flèche 76"/>
                <p:cNvCxnSpPr/>
                <p:nvPr/>
              </p:nvCxnSpPr>
              <p:spPr>
                <a:xfrm flipV="1">
                  <a:off x="2736073" y="1311274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Arc 77"/>
                <p:cNvSpPr/>
                <p:nvPr/>
              </p:nvSpPr>
              <p:spPr>
                <a:xfrm rot="16200000" flipV="1">
                  <a:off x="2470010" y="1277807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81" name="Groupe 80"/>
            <p:cNvGrpSpPr/>
            <p:nvPr/>
          </p:nvGrpSpPr>
          <p:grpSpPr>
            <a:xfrm flipH="1">
              <a:off x="5651359" y="1277807"/>
              <a:ext cx="650381" cy="569418"/>
              <a:chOff x="2265222" y="1277807"/>
              <a:chExt cx="650381" cy="569418"/>
            </a:xfrm>
          </p:grpSpPr>
          <p:grpSp>
            <p:nvGrpSpPr>
              <p:cNvPr id="82" name="Groupe 81"/>
              <p:cNvGrpSpPr/>
              <p:nvPr/>
            </p:nvGrpSpPr>
            <p:grpSpPr>
              <a:xfrm flipV="1">
                <a:off x="2265222" y="1444495"/>
                <a:ext cx="402730" cy="402730"/>
                <a:chOff x="2265222" y="1973133"/>
                <a:chExt cx="402730" cy="402730"/>
              </a:xfrm>
            </p:grpSpPr>
            <p:cxnSp>
              <p:nvCxnSpPr>
                <p:cNvPr id="91" name="Connecteur droit avec flèche 90"/>
                <p:cNvCxnSpPr/>
                <p:nvPr/>
              </p:nvCxnSpPr>
              <p:spPr>
                <a:xfrm>
                  <a:off x="2381250" y="2165350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Connecteur droit avec flèche 91"/>
                <p:cNvCxnSpPr/>
                <p:nvPr/>
              </p:nvCxnSpPr>
              <p:spPr>
                <a:xfrm flipH="1" flipV="1">
                  <a:off x="2463800" y="2006600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Arc 92"/>
                <p:cNvSpPr/>
                <p:nvPr/>
              </p:nvSpPr>
              <p:spPr>
                <a:xfrm flipH="1">
                  <a:off x="2265222" y="1973133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83" name="Connecteur droit 82"/>
              <p:cNvCxnSpPr/>
              <p:nvPr/>
            </p:nvCxnSpPr>
            <p:spPr>
              <a:xfrm>
                <a:off x="2406650" y="157797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necteur droit 83"/>
              <p:cNvCxnSpPr/>
              <p:nvPr/>
            </p:nvCxnSpPr>
            <p:spPr>
              <a:xfrm rot="16200000">
                <a:off x="2406650" y="1511301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necteur droit 84"/>
              <p:cNvCxnSpPr/>
              <p:nvPr/>
            </p:nvCxnSpPr>
            <p:spPr>
              <a:xfrm>
                <a:off x="2444750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6" name="Groupe 85"/>
              <p:cNvGrpSpPr/>
              <p:nvPr/>
            </p:nvGrpSpPr>
            <p:grpSpPr>
              <a:xfrm>
                <a:off x="2512873" y="1277807"/>
                <a:ext cx="402730" cy="402730"/>
                <a:chOff x="2470010" y="1277807"/>
                <a:chExt cx="402730" cy="402730"/>
              </a:xfrm>
            </p:grpSpPr>
            <p:cxnSp>
              <p:nvCxnSpPr>
                <p:cNvPr id="88" name="Connecteur droit avec flèche 87"/>
                <p:cNvCxnSpPr/>
                <p:nvPr/>
              </p:nvCxnSpPr>
              <p:spPr>
                <a:xfrm flipH="1">
                  <a:off x="2577324" y="1470024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Connecteur droit avec flèche 88"/>
                <p:cNvCxnSpPr/>
                <p:nvPr/>
              </p:nvCxnSpPr>
              <p:spPr>
                <a:xfrm flipV="1">
                  <a:off x="2736073" y="1311274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0" name="Arc 89"/>
                <p:cNvSpPr/>
                <p:nvPr/>
              </p:nvSpPr>
              <p:spPr>
                <a:xfrm rot="16200000" flipV="1">
                  <a:off x="2470010" y="1277807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87" name="Connecteur droit 86"/>
              <p:cNvCxnSpPr/>
              <p:nvPr/>
            </p:nvCxnSpPr>
            <p:spPr>
              <a:xfrm rot="16200000">
                <a:off x="2511449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e 94"/>
            <p:cNvGrpSpPr/>
            <p:nvPr/>
          </p:nvGrpSpPr>
          <p:grpSpPr>
            <a:xfrm>
              <a:off x="5903772" y="1973133"/>
              <a:ext cx="402730" cy="1836868"/>
              <a:chOff x="2265222" y="1973133"/>
              <a:chExt cx="402730" cy="1836868"/>
            </a:xfrm>
          </p:grpSpPr>
          <p:cxnSp>
            <p:nvCxnSpPr>
              <p:cNvPr id="96" name="Connecteur droit 95"/>
              <p:cNvCxnSpPr/>
              <p:nvPr/>
            </p:nvCxnSpPr>
            <p:spPr>
              <a:xfrm flipV="1">
                <a:off x="2461935" y="2208318"/>
                <a:ext cx="0" cy="1368152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Connecteur droit 96"/>
              <p:cNvCxnSpPr/>
              <p:nvPr/>
            </p:nvCxnSpPr>
            <p:spPr>
              <a:xfrm>
                <a:off x="2406650" y="358457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Connecteur droit avec flèche 97"/>
              <p:cNvCxnSpPr/>
              <p:nvPr/>
            </p:nvCxnSpPr>
            <p:spPr>
              <a:xfrm flipH="1">
                <a:off x="2463800" y="3670300"/>
                <a:ext cx="1" cy="13970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cteur droit avec flèche 98"/>
              <p:cNvCxnSpPr/>
              <p:nvPr/>
            </p:nvCxnSpPr>
            <p:spPr>
              <a:xfrm flipH="1">
                <a:off x="2311400" y="3644900"/>
                <a:ext cx="2413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cteur droit 99"/>
              <p:cNvCxnSpPr/>
              <p:nvPr/>
            </p:nvCxnSpPr>
            <p:spPr>
              <a:xfrm>
                <a:off x="2406650" y="220662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1" name="Groupe 100"/>
              <p:cNvGrpSpPr/>
              <p:nvPr/>
            </p:nvGrpSpPr>
            <p:grpSpPr>
              <a:xfrm>
                <a:off x="2265222" y="1973133"/>
                <a:ext cx="402730" cy="402730"/>
                <a:chOff x="2265222" y="1973133"/>
                <a:chExt cx="402730" cy="402730"/>
              </a:xfrm>
            </p:grpSpPr>
            <p:cxnSp>
              <p:nvCxnSpPr>
                <p:cNvPr id="102" name="Connecteur droit avec flèche 101"/>
                <p:cNvCxnSpPr/>
                <p:nvPr/>
              </p:nvCxnSpPr>
              <p:spPr>
                <a:xfrm>
                  <a:off x="2381250" y="2165350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Connecteur droit avec flèche 102"/>
                <p:cNvCxnSpPr/>
                <p:nvPr/>
              </p:nvCxnSpPr>
              <p:spPr>
                <a:xfrm flipH="1" flipV="1">
                  <a:off x="2463800" y="2006600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Arc 103"/>
                <p:cNvSpPr/>
                <p:nvPr/>
              </p:nvSpPr>
              <p:spPr>
                <a:xfrm flipH="1">
                  <a:off x="2265222" y="1973133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105" name="Ellipse 104"/>
            <p:cNvSpPr/>
            <p:nvPr/>
          </p:nvSpPr>
          <p:spPr>
            <a:xfrm>
              <a:off x="5998823" y="4287785"/>
              <a:ext cx="216024" cy="216024"/>
            </a:xfrm>
            <a:prstGeom prst="ellipse">
              <a:avLst/>
            </a:prstGeom>
            <a:solidFill>
              <a:schemeClr val="bg2"/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6" name="Connecteur droit 105"/>
            <p:cNvCxnSpPr/>
            <p:nvPr/>
          </p:nvCxnSpPr>
          <p:spPr>
            <a:xfrm flipV="1">
              <a:off x="6110010" y="4127500"/>
              <a:ext cx="0" cy="160285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/>
            <p:cNvCxnSpPr/>
            <p:nvPr/>
          </p:nvCxnSpPr>
          <p:spPr>
            <a:xfrm>
              <a:off x="6057900" y="4130675"/>
              <a:ext cx="107950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avec flèche 107"/>
            <p:cNvCxnSpPr>
              <a:endCxn id="105" idx="2"/>
            </p:cNvCxnSpPr>
            <p:nvPr/>
          </p:nvCxnSpPr>
          <p:spPr>
            <a:xfrm>
              <a:off x="5715000" y="4387850"/>
              <a:ext cx="283823" cy="794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avec flèche 108"/>
            <p:cNvCxnSpPr>
              <a:endCxn id="105" idx="4"/>
            </p:cNvCxnSpPr>
            <p:nvPr/>
          </p:nvCxnSpPr>
          <p:spPr>
            <a:xfrm flipH="1" flipV="1">
              <a:off x="6106835" y="4503809"/>
              <a:ext cx="1865" cy="31584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avec flèche 109"/>
            <p:cNvCxnSpPr/>
            <p:nvPr/>
          </p:nvCxnSpPr>
          <p:spPr>
            <a:xfrm>
              <a:off x="6032500" y="4089400"/>
              <a:ext cx="2413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avec flèche 110"/>
            <p:cNvCxnSpPr/>
            <p:nvPr/>
          </p:nvCxnSpPr>
          <p:spPr>
            <a:xfrm flipH="1" flipV="1">
              <a:off x="6115050" y="3930650"/>
              <a:ext cx="1" cy="13970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ZoneTexte 111"/>
            <p:cNvSpPr txBox="1"/>
            <p:nvPr/>
          </p:nvSpPr>
          <p:spPr>
            <a:xfrm>
              <a:off x="1725016" y="1539359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(6)</a:t>
              </a:r>
              <a:endParaRPr lang="fr-FR" dirty="0"/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1563389" y="1806059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AR}</a:t>
              </a:r>
              <a:endParaRPr lang="fr-FR" dirty="0"/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2529889" y="96785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(6)</a:t>
              </a:r>
              <a:endParaRPr lang="fr-FR" dirty="0"/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2868319" y="97262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AR}</a:t>
              </a:r>
              <a:endParaRPr lang="fr-FR" dirty="0"/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1739607" y="108215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5468352" y="96785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(6)</a:t>
              </a:r>
              <a:endParaRPr lang="fr-FR" dirty="0"/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4835232" y="97262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AR}</a:t>
              </a:r>
              <a:endParaRPr lang="fr-FR" dirty="0"/>
            </a:p>
          </p:txBody>
        </p:sp>
        <p:sp>
          <p:nvSpPr>
            <p:cNvPr id="119" name="ZoneTexte 118"/>
            <p:cNvSpPr txBox="1"/>
            <p:nvPr/>
          </p:nvSpPr>
          <p:spPr>
            <a:xfrm>
              <a:off x="6029667" y="108215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6337032" y="151649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(6)</a:t>
              </a:r>
              <a:endParaRPr lang="fr-FR" dirty="0"/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6275412" y="179558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AR}</a:t>
              </a:r>
              <a:endParaRPr lang="fr-FR" dirty="0"/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6337032" y="356627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(4)</a:t>
              </a:r>
              <a:endParaRPr lang="fr-FR" dirty="0"/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6222072" y="384536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{2 AR}</a:t>
              </a:r>
              <a:endParaRPr lang="fr-FR" dirty="0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780272" y="356627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(4)</a:t>
              </a:r>
              <a:endParaRPr lang="fr-FR" dirty="0"/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1665312" y="384536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{2 AR}</a:t>
              </a:r>
              <a:endParaRPr lang="fr-FR" dirty="0"/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1925052" y="448067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(2)</a:t>
              </a:r>
              <a:endParaRPr lang="fr-FR" dirty="0"/>
            </a:p>
          </p:txBody>
        </p:sp>
        <p:sp>
          <p:nvSpPr>
            <p:cNvPr id="127" name="ZoneTexte 126"/>
            <p:cNvSpPr txBox="1"/>
            <p:nvPr/>
          </p:nvSpPr>
          <p:spPr>
            <a:xfrm>
              <a:off x="5658852" y="448067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(2)</a:t>
              </a:r>
              <a:endParaRPr lang="fr-FR" dirty="0"/>
            </a:p>
          </p:txBody>
        </p:sp>
        <p:sp>
          <p:nvSpPr>
            <p:cNvPr id="128" name="ZoneTexte 127"/>
            <p:cNvSpPr txBox="1"/>
            <p:nvPr/>
          </p:nvSpPr>
          <p:spPr>
            <a:xfrm>
              <a:off x="6029667" y="265187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29" name="ZoneTexte 128"/>
            <p:cNvSpPr txBox="1"/>
            <p:nvPr/>
          </p:nvSpPr>
          <p:spPr>
            <a:xfrm>
              <a:off x="1785327" y="265187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30" name="ZoneTexte 129"/>
            <p:cNvSpPr txBox="1"/>
            <p:nvPr/>
          </p:nvSpPr>
          <p:spPr>
            <a:xfrm>
              <a:off x="3903687" y="110501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2539707" y="422921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{2 EQ}</a:t>
              </a:r>
              <a:endParaRPr lang="fr-FR" dirty="0"/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6189687" y="422921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{2 EQ}</a:t>
              </a:r>
              <a:endParaRPr lang="fr-FR" dirty="0"/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2852127" y="2179438"/>
              <a:ext cx="2643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{EQ}  </a:t>
              </a:r>
              <a:r>
                <a:rPr lang="fr-FR" sz="1400" dirty="0" smtClean="0"/>
                <a:t>relation d’équilibre /x /y /z</a:t>
              </a:r>
              <a:endParaRPr lang="fr-FR" dirty="0"/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2852127" y="2537578"/>
              <a:ext cx="263924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{AR} </a:t>
              </a:r>
              <a:r>
                <a:rPr lang="fr-FR" sz="1400" dirty="0" smtClean="0"/>
                <a:t>Actions Réciproques/x /y /z</a:t>
              </a:r>
            </a:p>
            <a:p>
              <a:endParaRPr lang="fr-FR" dirty="0"/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2938512" y="2872856"/>
              <a:ext cx="2929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 ) </a:t>
              </a:r>
              <a:r>
                <a:rPr lang="fr-FR" sz="1400" dirty="0" smtClean="0"/>
                <a:t>inconnues statiques ou d’équilibre</a:t>
              </a:r>
              <a:endParaRPr lang="fr-FR" sz="1400" dirty="0"/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3239684" y="3395781"/>
              <a:ext cx="194636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      {35}  - (36) = -1</a:t>
              </a:r>
            </a:p>
            <a:p>
              <a:pPr algn="ctr"/>
              <a:r>
                <a:rPr lang="fr-FR" sz="1200" dirty="0" smtClean="0"/>
                <a:t>Relations  -  inconnues</a:t>
              </a:r>
              <a:endParaRPr lang="fr-FR" sz="1200" dirty="0"/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3192687" y="3952041"/>
              <a:ext cx="20403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err="1" smtClean="0"/>
                <a:t>HYPERstable</a:t>
              </a:r>
              <a:r>
                <a:rPr lang="fr-FR" dirty="0" smtClean="0"/>
                <a:t> de d°1</a:t>
              </a:r>
              <a:endParaRPr lang="fr-FR" sz="12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2752608" y="2500516"/>
            <a:ext cx="216024" cy="216024"/>
          </a:xfrm>
          <a:prstGeom prst="ellipse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2868240" y="112474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8489468" y="2142376"/>
            <a:ext cx="216024" cy="21602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6288620" y="112474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868240" y="1124744"/>
            <a:ext cx="3420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2355956" y="1124744"/>
            <a:ext cx="5122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6288620" y="1124744"/>
            <a:ext cx="252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2523350" y="827271"/>
            <a:ext cx="502920" cy="502920"/>
          </a:xfrm>
          <a:prstGeom prst="arc">
            <a:avLst>
              <a:gd name="adj1" fmla="val 19360465"/>
              <a:gd name="adj2" fmla="val 3232045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026270" y="688618"/>
            <a:ext cx="14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 = 10 </a:t>
            </a:r>
            <a:r>
              <a:rPr lang="fr-FR" dirty="0" err="1" smtClean="0"/>
              <a:t>KN.m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587331" y="75541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 smtClean="0"/>
              <a:t>1</a:t>
            </a:r>
            <a:r>
              <a:rPr lang="fr-FR" dirty="0" smtClean="0"/>
              <a:t> = 8 KN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396632" y="75541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4 KN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124953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675054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1841354" y="168402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301238" y="249289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cxnSp>
        <p:nvCxnSpPr>
          <p:cNvPr id="22" name="Connecteur droit avec flèche 21"/>
          <p:cNvCxnSpPr/>
          <p:nvPr/>
        </p:nvCxnSpPr>
        <p:spPr>
          <a:xfrm flipH="1">
            <a:off x="7713560" y="3610769"/>
            <a:ext cx="3636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/>
          <p:nvPr/>
        </p:nvGrpSpPr>
        <p:grpSpPr>
          <a:xfrm>
            <a:off x="8042922" y="3280183"/>
            <a:ext cx="510214" cy="523220"/>
            <a:chOff x="6457962" y="2287678"/>
            <a:chExt cx="510214" cy="523220"/>
          </a:xfrm>
        </p:grpSpPr>
        <p:sp>
          <p:nvSpPr>
            <p:cNvPr id="17" name="ZoneTexte 16"/>
            <p:cNvSpPr txBox="1"/>
            <p:nvPr/>
          </p:nvSpPr>
          <p:spPr>
            <a:xfrm>
              <a:off x="6640842" y="2417218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6457962" y="2287678"/>
              <a:ext cx="370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X</a:t>
              </a:r>
              <a:endParaRPr lang="fr-FR" sz="2800" dirty="0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5957313" y="224131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26" name="Triangle isocèle 25"/>
          <p:cNvSpPr/>
          <p:nvPr/>
        </p:nvSpPr>
        <p:spPr>
          <a:xfrm>
            <a:off x="6134100" y="2506980"/>
            <a:ext cx="300533" cy="259080"/>
          </a:xfrm>
          <a:prstGeom prst="triangle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4236720" y="181356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grpSp>
        <p:nvGrpSpPr>
          <p:cNvPr id="34" name="Groupe 33"/>
          <p:cNvGrpSpPr/>
          <p:nvPr/>
        </p:nvGrpSpPr>
        <p:grpSpPr>
          <a:xfrm>
            <a:off x="1358731" y="2134632"/>
            <a:ext cx="853532" cy="704612"/>
            <a:chOff x="1358731" y="2134632"/>
            <a:chExt cx="853532" cy="704612"/>
          </a:xfrm>
        </p:grpSpPr>
        <p:cxnSp>
          <p:nvCxnSpPr>
            <p:cNvPr id="30" name="Connecteur droit avec flèche 29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sp>
        <p:nvSpPr>
          <p:cNvPr id="35" name="Ellipse 34"/>
          <p:cNvSpPr/>
          <p:nvPr/>
        </p:nvSpPr>
        <p:spPr>
          <a:xfrm>
            <a:off x="2752608" y="5518036"/>
            <a:ext cx="216024" cy="216024"/>
          </a:xfrm>
          <a:prstGeom prst="ellipse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286824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28862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868240" y="4142264"/>
            <a:ext cx="3420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124953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675054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1841354" y="470154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4301238" y="55104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6278460" y="5513864"/>
            <a:ext cx="29220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6595122" y="518327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1</a:t>
            </a:r>
            <a:endParaRPr lang="fr-FR" sz="2800" dirty="0"/>
          </a:p>
        </p:txBody>
      </p:sp>
      <p:sp>
        <p:nvSpPr>
          <p:cNvPr id="53" name="ZoneTexte 52"/>
          <p:cNvSpPr txBox="1"/>
          <p:nvPr/>
        </p:nvSpPr>
        <p:spPr>
          <a:xfrm>
            <a:off x="5957313" y="52588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4" name="Triangle isocèle 53"/>
          <p:cNvSpPr/>
          <p:nvPr/>
        </p:nvSpPr>
        <p:spPr>
          <a:xfrm>
            <a:off x="6134100" y="5524500"/>
            <a:ext cx="300533" cy="259080"/>
          </a:xfrm>
          <a:prstGeom prst="triangle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4236720" y="483108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56" name="Groupe 55"/>
          <p:cNvGrpSpPr/>
          <p:nvPr/>
        </p:nvGrpSpPr>
        <p:grpSpPr>
          <a:xfrm>
            <a:off x="1358731" y="5152152"/>
            <a:ext cx="853532" cy="704612"/>
            <a:chOff x="1358731" y="2134632"/>
            <a:chExt cx="853532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flipV="1">
            <a:off x="2868240" y="112474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8489468" y="2142376"/>
            <a:ext cx="216024" cy="21602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6288620" y="112474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868240" y="1124744"/>
            <a:ext cx="3420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2355956" y="1124744"/>
            <a:ext cx="5122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6288620" y="1124744"/>
            <a:ext cx="252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2523350" y="827271"/>
            <a:ext cx="502920" cy="502920"/>
          </a:xfrm>
          <a:prstGeom prst="arc">
            <a:avLst>
              <a:gd name="adj1" fmla="val 19360465"/>
              <a:gd name="adj2" fmla="val 3232045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026270" y="688618"/>
            <a:ext cx="14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 = 10 </a:t>
            </a:r>
            <a:r>
              <a:rPr lang="fr-FR" dirty="0" err="1" smtClean="0"/>
              <a:t>KN.m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587331" y="75541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 smtClean="0"/>
              <a:t>1</a:t>
            </a:r>
            <a:r>
              <a:rPr lang="fr-FR" dirty="0" smtClean="0"/>
              <a:t> = 8 KN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396632" y="75541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4 KN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124953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675054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1841354" y="168402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301238" y="249289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5957313" y="224131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4236720" y="181356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grpSp>
        <p:nvGrpSpPr>
          <p:cNvPr id="3" name="Groupe 33"/>
          <p:cNvGrpSpPr/>
          <p:nvPr/>
        </p:nvGrpSpPr>
        <p:grpSpPr>
          <a:xfrm>
            <a:off x="1123781" y="2134632"/>
            <a:ext cx="853532" cy="704612"/>
            <a:chOff x="1358731" y="2134632"/>
            <a:chExt cx="853532" cy="704612"/>
          </a:xfrm>
        </p:grpSpPr>
        <p:cxnSp>
          <p:nvCxnSpPr>
            <p:cNvPr id="30" name="Connecteur droit avec flèche 29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cxnSp>
        <p:nvCxnSpPr>
          <p:cNvPr id="36" name="Connecteur droit 35"/>
          <p:cNvCxnSpPr/>
          <p:nvPr/>
        </p:nvCxnSpPr>
        <p:spPr>
          <a:xfrm flipV="1">
            <a:off x="286824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28862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868240" y="4142264"/>
            <a:ext cx="3420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124953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675054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1841354" y="470154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4301238" y="55104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6278460" y="5513864"/>
            <a:ext cx="29220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6595122" y="518327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1</a:t>
            </a:r>
            <a:endParaRPr lang="fr-FR" sz="2800" dirty="0"/>
          </a:p>
        </p:txBody>
      </p:sp>
      <p:sp>
        <p:nvSpPr>
          <p:cNvPr id="53" name="ZoneTexte 52"/>
          <p:cNvSpPr txBox="1"/>
          <p:nvPr/>
        </p:nvSpPr>
        <p:spPr>
          <a:xfrm>
            <a:off x="5957313" y="52588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4236720" y="483108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4" name="Groupe 55"/>
          <p:cNvGrpSpPr/>
          <p:nvPr/>
        </p:nvGrpSpPr>
        <p:grpSpPr>
          <a:xfrm>
            <a:off x="1358731" y="5152152"/>
            <a:ext cx="853532" cy="704612"/>
            <a:chOff x="1358731" y="2134632"/>
            <a:chExt cx="853532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cxnSp>
        <p:nvCxnSpPr>
          <p:cNvPr id="51" name="Connecteur droit avec flèche 50"/>
          <p:cNvCxnSpPr/>
          <p:nvPr/>
        </p:nvCxnSpPr>
        <p:spPr>
          <a:xfrm flipH="1">
            <a:off x="2882900" y="249555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2876550" y="2508250"/>
            <a:ext cx="0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V="1">
            <a:off x="6286500" y="2508250"/>
            <a:ext cx="0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2525138" y="231116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3172838" y="211113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12</a:t>
            </a:r>
            <a:endParaRPr lang="fr-FR" b="1" baseline="-25000" dirty="0"/>
          </a:p>
        </p:txBody>
      </p:sp>
      <p:sp>
        <p:nvSpPr>
          <p:cNvPr id="68" name="ZoneTexte 67"/>
          <p:cNvSpPr txBox="1"/>
          <p:nvPr/>
        </p:nvSpPr>
        <p:spPr>
          <a:xfrm>
            <a:off x="2877563" y="2787412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4,625</a:t>
            </a:r>
            <a:endParaRPr lang="fr-FR" b="1" baseline="-25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2915663" y="523851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2425700" y="551180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2267963" y="50988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</a:t>
            </a:r>
            <a:endParaRPr lang="fr-FR" b="1" baseline="-25000" dirty="0"/>
          </a:p>
        </p:txBody>
      </p:sp>
      <p:sp>
        <p:nvSpPr>
          <p:cNvPr id="77" name="ZoneTexte 76"/>
          <p:cNvSpPr txBox="1"/>
          <p:nvPr/>
        </p:nvSpPr>
        <p:spPr>
          <a:xfrm>
            <a:off x="6230363" y="2787412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4,625</a:t>
            </a:r>
            <a:endParaRPr lang="fr-FR" b="1" baseline="-25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flipV="1">
            <a:off x="2868240" y="112474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8489468" y="2142376"/>
            <a:ext cx="216024" cy="21602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6288620" y="112474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868240" y="1124744"/>
            <a:ext cx="34203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7341512" y="42775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4 KN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406893" y="78589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553134" y="7935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5957313" y="224131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4556760" y="171450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2868240" y="414226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288620" y="414226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868240" y="4142264"/>
            <a:ext cx="34203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124953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675054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96374" y="484632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6278460" y="5513864"/>
            <a:ext cx="29220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6595122" y="518327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1</a:t>
            </a:r>
            <a:endParaRPr lang="fr-FR" sz="2800" dirty="0"/>
          </a:p>
        </p:txBody>
      </p:sp>
      <p:sp>
        <p:nvSpPr>
          <p:cNvPr id="53" name="ZoneTexte 52"/>
          <p:cNvSpPr txBox="1"/>
          <p:nvPr/>
        </p:nvSpPr>
        <p:spPr>
          <a:xfrm>
            <a:off x="6117333" y="547219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4236720" y="483108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3" name="Groupe 55"/>
          <p:cNvGrpSpPr/>
          <p:nvPr/>
        </p:nvGrpSpPr>
        <p:grpSpPr>
          <a:xfrm>
            <a:off x="2582693" y="2018427"/>
            <a:ext cx="796172" cy="704612"/>
            <a:chOff x="1358731" y="2134632"/>
            <a:chExt cx="796172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838791" y="2469912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V</a:t>
              </a:r>
              <a:endParaRPr lang="fr-FR" dirty="0"/>
            </a:p>
          </p:txBody>
        </p:sp>
      </p:grpSp>
      <p:cxnSp>
        <p:nvCxnSpPr>
          <p:cNvPr id="51" name="Connecteur droit avec flèche 50"/>
          <p:cNvCxnSpPr/>
          <p:nvPr/>
        </p:nvCxnSpPr>
        <p:spPr>
          <a:xfrm flipH="1">
            <a:off x="1054100" y="360045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499110" y="3003550"/>
            <a:ext cx="0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2525138" y="231116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2776598" y="30712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12</a:t>
            </a:r>
            <a:endParaRPr lang="fr-FR" b="1" baseline="-25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2740403" y="548235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1267460" y="589280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1909823" y="4839732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-1KN</a:t>
            </a:r>
            <a:endParaRPr lang="fr-FR" b="1" baseline="-25000" dirty="0"/>
          </a:p>
        </p:txBody>
      </p:sp>
      <p:cxnSp>
        <p:nvCxnSpPr>
          <p:cNvPr id="54" name="Connecteur droit 53"/>
          <p:cNvCxnSpPr/>
          <p:nvPr/>
        </p:nvCxnSpPr>
        <p:spPr>
          <a:xfrm flipV="1">
            <a:off x="3520440" y="1143000"/>
            <a:ext cx="0" cy="1417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e 55"/>
          <p:cNvGrpSpPr/>
          <p:nvPr/>
        </p:nvGrpSpPr>
        <p:grpSpPr>
          <a:xfrm rot="5400000">
            <a:off x="2844853" y="924897"/>
            <a:ext cx="865422" cy="635362"/>
            <a:chOff x="1316091" y="2177272"/>
            <a:chExt cx="865422" cy="635362"/>
          </a:xfrm>
        </p:grpSpPr>
        <p:cxnSp>
          <p:nvCxnSpPr>
            <p:cNvPr id="61" name="Connecteur droit avec flèche 60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avec flèche 62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ZoneTexte 65"/>
            <p:cNvSpPr txBox="1"/>
            <p:nvPr/>
          </p:nvSpPr>
          <p:spPr>
            <a:xfrm rot="16200000"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70" name="ZoneTexte 69"/>
            <p:cNvSpPr txBox="1"/>
            <p:nvPr/>
          </p:nvSpPr>
          <p:spPr>
            <a:xfrm rot="16200000">
              <a:off x="1838791" y="2469912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V</a:t>
              </a:r>
              <a:endParaRPr lang="fr-FR" dirty="0"/>
            </a:p>
          </p:txBody>
        </p:sp>
      </p:grpSp>
      <p:cxnSp>
        <p:nvCxnSpPr>
          <p:cNvPr id="72" name="Connecteur droit 71"/>
          <p:cNvCxnSpPr/>
          <p:nvPr/>
        </p:nvCxnSpPr>
        <p:spPr>
          <a:xfrm flipH="1">
            <a:off x="2865120" y="853440"/>
            <a:ext cx="34518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3355718" y="2553097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12 KN</a:t>
            </a:r>
            <a:endParaRPr lang="fr-FR" b="1" baseline="-25000" dirty="0"/>
          </a:p>
        </p:txBody>
      </p:sp>
      <p:sp>
        <p:nvSpPr>
          <p:cNvPr id="76" name="ZoneTexte 75"/>
          <p:cNvSpPr txBox="1"/>
          <p:nvPr/>
        </p:nvSpPr>
        <p:spPr>
          <a:xfrm>
            <a:off x="2761358" y="510937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-4,625 KN</a:t>
            </a:r>
            <a:endParaRPr lang="fr-FR" b="1" baseline="-25000" dirty="0"/>
          </a:p>
        </p:txBody>
      </p:sp>
      <p:sp>
        <p:nvSpPr>
          <p:cNvPr id="80" name="ZoneTexte 79"/>
          <p:cNvSpPr txBox="1"/>
          <p:nvPr/>
        </p:nvSpPr>
        <p:spPr>
          <a:xfrm>
            <a:off x="6354608" y="188253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0 KN</a:t>
            </a:r>
            <a:endParaRPr lang="fr-FR" b="1" baseline="-25000" dirty="0"/>
          </a:p>
        </p:txBody>
      </p:sp>
      <p:grpSp>
        <p:nvGrpSpPr>
          <p:cNvPr id="81" name="Groupe 55"/>
          <p:cNvGrpSpPr/>
          <p:nvPr/>
        </p:nvGrpSpPr>
        <p:grpSpPr>
          <a:xfrm rot="10800000">
            <a:off x="5783093" y="1187847"/>
            <a:ext cx="796172" cy="704612"/>
            <a:chOff x="1358731" y="2134632"/>
            <a:chExt cx="796172" cy="704612"/>
          </a:xfrm>
        </p:grpSpPr>
        <p:cxnSp>
          <p:nvCxnSpPr>
            <p:cNvPr id="82" name="Connecteur droit avec flèche 81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ZoneTexte 83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85" name="ZoneTexte 84"/>
            <p:cNvSpPr txBox="1"/>
            <p:nvPr/>
          </p:nvSpPr>
          <p:spPr>
            <a:xfrm rot="10800000">
              <a:off x="1838791" y="2469912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V</a:t>
              </a:r>
              <a:endParaRPr lang="fr-FR" dirty="0"/>
            </a:p>
          </p:txBody>
        </p:sp>
      </p:grpSp>
      <p:grpSp>
        <p:nvGrpSpPr>
          <p:cNvPr id="86" name="Groupe 55"/>
          <p:cNvGrpSpPr/>
          <p:nvPr/>
        </p:nvGrpSpPr>
        <p:grpSpPr>
          <a:xfrm>
            <a:off x="2590313" y="4754007"/>
            <a:ext cx="796172" cy="704612"/>
            <a:chOff x="1358731" y="2134632"/>
            <a:chExt cx="796172" cy="704612"/>
          </a:xfrm>
        </p:grpSpPr>
        <p:cxnSp>
          <p:nvCxnSpPr>
            <p:cNvPr id="87" name="Connecteur droit avec flèche 8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1838791" y="2469912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V</a:t>
              </a:r>
              <a:endParaRPr lang="fr-FR" dirty="0"/>
            </a:p>
          </p:txBody>
        </p:sp>
      </p:grpSp>
      <p:cxnSp>
        <p:nvCxnSpPr>
          <p:cNvPr id="91" name="Connecteur droit 90"/>
          <p:cNvCxnSpPr/>
          <p:nvPr/>
        </p:nvCxnSpPr>
        <p:spPr>
          <a:xfrm flipV="1">
            <a:off x="2651760" y="4137660"/>
            <a:ext cx="0" cy="13792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e 55"/>
          <p:cNvGrpSpPr/>
          <p:nvPr/>
        </p:nvGrpSpPr>
        <p:grpSpPr>
          <a:xfrm rot="10800000">
            <a:off x="5783093" y="3862467"/>
            <a:ext cx="796172" cy="803672"/>
            <a:chOff x="1358731" y="2134632"/>
            <a:chExt cx="796172" cy="803672"/>
          </a:xfrm>
        </p:grpSpPr>
        <p:cxnSp>
          <p:nvCxnSpPr>
            <p:cNvPr id="94" name="Connecteur droit avec flèche 93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avec flèche 94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ZoneTexte 95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7" name="ZoneTexte 96"/>
            <p:cNvSpPr txBox="1"/>
            <p:nvPr/>
          </p:nvSpPr>
          <p:spPr>
            <a:xfrm rot="10800000">
              <a:off x="1838791" y="2568972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V</a:t>
              </a:r>
              <a:endParaRPr lang="fr-FR" dirty="0"/>
            </a:p>
          </p:txBody>
        </p:sp>
      </p:grpSp>
      <p:cxnSp>
        <p:nvCxnSpPr>
          <p:cNvPr id="98" name="Connecteur droit 97"/>
          <p:cNvCxnSpPr/>
          <p:nvPr/>
        </p:nvCxnSpPr>
        <p:spPr>
          <a:xfrm flipV="1">
            <a:off x="6065520" y="4152900"/>
            <a:ext cx="0" cy="13792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/>
          <p:cNvSpPr txBox="1"/>
          <p:nvPr/>
        </p:nvSpPr>
        <p:spPr>
          <a:xfrm>
            <a:off x="5407403" y="4839732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+1KN</a:t>
            </a:r>
            <a:endParaRPr lang="fr-FR" b="1" baseline="-25000" dirty="0"/>
          </a:p>
        </p:txBody>
      </p:sp>
      <p:grpSp>
        <p:nvGrpSpPr>
          <p:cNvPr id="105" name="Groupe 104"/>
          <p:cNvGrpSpPr/>
          <p:nvPr/>
        </p:nvGrpSpPr>
        <p:grpSpPr>
          <a:xfrm rot="5400000">
            <a:off x="2928673" y="3934797"/>
            <a:ext cx="865422" cy="635362"/>
            <a:chOff x="1316091" y="2177272"/>
            <a:chExt cx="865422" cy="635362"/>
          </a:xfrm>
        </p:grpSpPr>
        <p:cxnSp>
          <p:nvCxnSpPr>
            <p:cNvPr id="106" name="Connecteur droit avec flèche 105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ZoneTexte 107"/>
            <p:cNvSpPr txBox="1"/>
            <p:nvPr/>
          </p:nvSpPr>
          <p:spPr>
            <a:xfrm rot="16200000"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109" name="ZoneTexte 108"/>
            <p:cNvSpPr txBox="1"/>
            <p:nvPr/>
          </p:nvSpPr>
          <p:spPr>
            <a:xfrm rot="16200000">
              <a:off x="1838791" y="2469912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V</a:t>
              </a:r>
              <a:endParaRPr lang="fr-FR" dirty="0"/>
            </a:p>
          </p:txBody>
        </p:sp>
      </p:grpSp>
      <p:sp>
        <p:nvSpPr>
          <p:cNvPr id="110" name="ZoneTexte 109"/>
          <p:cNvSpPr txBox="1"/>
          <p:nvPr/>
        </p:nvSpPr>
        <p:spPr>
          <a:xfrm>
            <a:off x="4157723" y="379579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0 KN</a:t>
            </a:r>
            <a:endParaRPr lang="fr-FR" b="1" baseline="-25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flipV="1">
            <a:off x="2868240" y="112474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8489468" y="2142376"/>
            <a:ext cx="216024" cy="21602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6288620" y="112474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868240" y="1124744"/>
            <a:ext cx="34203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7341512" y="42775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4 KN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406893" y="78589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553134" y="7935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5957313" y="224131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4556760" y="171450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2868240" y="414226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288620" y="414226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868240" y="4142264"/>
            <a:ext cx="34203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124953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675054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0" y="487680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6117333" y="547219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4236720" y="483108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2" name="Groupe 55"/>
          <p:cNvGrpSpPr/>
          <p:nvPr/>
        </p:nvGrpSpPr>
        <p:grpSpPr>
          <a:xfrm>
            <a:off x="2582693" y="2018427"/>
            <a:ext cx="861896" cy="704612"/>
            <a:chOff x="1358731" y="2134632"/>
            <a:chExt cx="861896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838791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cxnSp>
        <p:nvCxnSpPr>
          <p:cNvPr id="51" name="Connecteur droit avec flèche 50"/>
          <p:cNvCxnSpPr/>
          <p:nvPr/>
        </p:nvCxnSpPr>
        <p:spPr>
          <a:xfrm flipH="1">
            <a:off x="0" y="359283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499110" y="3003550"/>
            <a:ext cx="0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2525138" y="231116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1252598" y="27283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12</a:t>
            </a:r>
            <a:endParaRPr lang="fr-FR" b="1" baseline="-25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2702303" y="54899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246380" y="638810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2130803" y="472543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(-1)</a:t>
            </a:r>
            <a:endParaRPr lang="fr-FR" b="1" baseline="-25000" dirty="0"/>
          </a:p>
        </p:txBody>
      </p:sp>
      <p:cxnSp>
        <p:nvCxnSpPr>
          <p:cNvPr id="54" name="Connecteur droit 53"/>
          <p:cNvCxnSpPr>
            <a:stCxn id="103" idx="0"/>
            <a:endCxn id="103" idx="4"/>
          </p:cNvCxnSpPr>
          <p:nvPr/>
        </p:nvCxnSpPr>
        <p:spPr>
          <a:xfrm flipV="1">
            <a:off x="2872740" y="1127760"/>
            <a:ext cx="1021080" cy="13487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55"/>
          <p:cNvGrpSpPr/>
          <p:nvPr/>
        </p:nvGrpSpPr>
        <p:grpSpPr>
          <a:xfrm rot="5400000">
            <a:off x="2844853" y="924897"/>
            <a:ext cx="865422" cy="635363"/>
            <a:chOff x="1316091" y="2177272"/>
            <a:chExt cx="865422" cy="635363"/>
          </a:xfrm>
        </p:grpSpPr>
        <p:cxnSp>
          <p:nvCxnSpPr>
            <p:cNvPr id="61" name="Connecteur droit avec flèche 60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avec flèche 62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ZoneTexte 65"/>
            <p:cNvSpPr txBox="1"/>
            <p:nvPr/>
          </p:nvSpPr>
          <p:spPr>
            <a:xfrm rot="16200000"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70" name="ZoneTexte 69"/>
            <p:cNvSpPr txBox="1"/>
            <p:nvPr/>
          </p:nvSpPr>
          <p:spPr>
            <a:xfrm rot="16200000">
              <a:off x="1805929" y="2437051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M</a:t>
              </a:r>
            </a:p>
          </p:txBody>
        </p:sp>
      </p:grpSp>
      <p:sp>
        <p:nvSpPr>
          <p:cNvPr id="80" name="ZoneTexte 79"/>
          <p:cNvSpPr txBox="1"/>
          <p:nvPr/>
        </p:nvSpPr>
        <p:spPr>
          <a:xfrm>
            <a:off x="6377468" y="1897778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0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grpSp>
        <p:nvGrpSpPr>
          <p:cNvPr id="4" name="Groupe 55"/>
          <p:cNvGrpSpPr/>
          <p:nvPr/>
        </p:nvGrpSpPr>
        <p:grpSpPr>
          <a:xfrm rot="10800000">
            <a:off x="5706893" y="1187847"/>
            <a:ext cx="872372" cy="704612"/>
            <a:chOff x="1358731" y="2134632"/>
            <a:chExt cx="872372" cy="704612"/>
          </a:xfrm>
        </p:grpSpPr>
        <p:cxnSp>
          <p:nvCxnSpPr>
            <p:cNvPr id="82" name="Connecteur droit avec flèche 81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ZoneTexte 83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85" name="ZoneTexte 84"/>
            <p:cNvSpPr txBox="1"/>
            <p:nvPr/>
          </p:nvSpPr>
          <p:spPr>
            <a:xfrm rot="10800000">
              <a:off x="1849267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5" name="Groupe 55"/>
          <p:cNvGrpSpPr/>
          <p:nvPr/>
        </p:nvGrpSpPr>
        <p:grpSpPr>
          <a:xfrm>
            <a:off x="2590313" y="4754007"/>
            <a:ext cx="861896" cy="704612"/>
            <a:chOff x="1358731" y="2134632"/>
            <a:chExt cx="861896" cy="704612"/>
          </a:xfrm>
        </p:grpSpPr>
        <p:cxnSp>
          <p:nvCxnSpPr>
            <p:cNvPr id="87" name="Connecteur droit avec flèche 8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1838791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cxnSp>
        <p:nvCxnSpPr>
          <p:cNvPr id="91" name="Connecteur droit 90"/>
          <p:cNvCxnSpPr>
            <a:stCxn id="69" idx="0"/>
          </p:cNvCxnSpPr>
          <p:nvPr/>
        </p:nvCxnSpPr>
        <p:spPr>
          <a:xfrm flipH="1" flipV="1">
            <a:off x="2415540" y="4168140"/>
            <a:ext cx="450430" cy="13218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55"/>
          <p:cNvGrpSpPr/>
          <p:nvPr/>
        </p:nvGrpSpPr>
        <p:grpSpPr>
          <a:xfrm rot="10800000">
            <a:off x="5783093" y="3862467"/>
            <a:ext cx="796172" cy="803672"/>
            <a:chOff x="1358731" y="2134632"/>
            <a:chExt cx="796172" cy="803672"/>
          </a:xfrm>
        </p:grpSpPr>
        <p:cxnSp>
          <p:nvCxnSpPr>
            <p:cNvPr id="94" name="Connecteur droit avec flèche 93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avec flèche 94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ZoneTexte 95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7" name="ZoneTexte 96"/>
            <p:cNvSpPr txBox="1"/>
            <p:nvPr/>
          </p:nvSpPr>
          <p:spPr>
            <a:xfrm rot="10800000">
              <a:off x="1773067" y="256897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11" name="Groupe 104"/>
          <p:cNvGrpSpPr/>
          <p:nvPr/>
        </p:nvGrpSpPr>
        <p:grpSpPr>
          <a:xfrm rot="5400000">
            <a:off x="2928673" y="3934797"/>
            <a:ext cx="865422" cy="635362"/>
            <a:chOff x="1316091" y="2177272"/>
            <a:chExt cx="865422" cy="635362"/>
          </a:xfrm>
        </p:grpSpPr>
        <p:cxnSp>
          <p:nvCxnSpPr>
            <p:cNvPr id="106" name="Connecteur droit avec flèche 105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ZoneTexte 107"/>
            <p:cNvSpPr txBox="1"/>
            <p:nvPr/>
          </p:nvSpPr>
          <p:spPr>
            <a:xfrm rot="16200000"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109" name="ZoneTexte 108"/>
            <p:cNvSpPr txBox="1"/>
            <p:nvPr/>
          </p:nvSpPr>
          <p:spPr>
            <a:xfrm rot="16200000">
              <a:off x="1805929" y="2437050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sp>
        <p:nvSpPr>
          <p:cNvPr id="110" name="ZoneTexte 109"/>
          <p:cNvSpPr txBox="1"/>
          <p:nvPr/>
        </p:nvSpPr>
        <p:spPr>
          <a:xfrm>
            <a:off x="4157723" y="335383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77" name="ZoneTexte 76"/>
          <p:cNvSpPr txBox="1"/>
          <p:nvPr/>
        </p:nvSpPr>
        <p:spPr>
          <a:xfrm>
            <a:off x="1323083" y="3780552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Symbol" pitchFamily="18" charset="2"/>
              </a:rPr>
              <a:t>D</a:t>
            </a:r>
            <a:r>
              <a:rPr lang="fr-FR" b="1" dirty="0" smtClean="0"/>
              <a:t>M=7x(-1)</a:t>
            </a:r>
          </a:p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cxnSp>
        <p:nvCxnSpPr>
          <p:cNvPr id="78" name="Connecteur droit 77"/>
          <p:cNvCxnSpPr/>
          <p:nvPr/>
        </p:nvCxnSpPr>
        <p:spPr>
          <a:xfrm flipH="1">
            <a:off x="2865120" y="3703320"/>
            <a:ext cx="3421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V="1">
            <a:off x="6294120" y="4168140"/>
            <a:ext cx="450430" cy="13218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6466583" y="47635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(+1)</a:t>
            </a:r>
            <a:endParaRPr lang="fr-FR" b="1" baseline="-25000" dirty="0"/>
          </a:p>
        </p:txBody>
      </p:sp>
      <p:sp>
        <p:nvSpPr>
          <p:cNvPr id="86" name="ZoneTexte 85"/>
          <p:cNvSpPr txBox="1"/>
          <p:nvPr/>
        </p:nvSpPr>
        <p:spPr>
          <a:xfrm>
            <a:off x="6763763" y="396343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92" name="Rectangle 91"/>
          <p:cNvSpPr/>
          <p:nvPr/>
        </p:nvSpPr>
        <p:spPr>
          <a:xfrm>
            <a:off x="2857500" y="3718560"/>
            <a:ext cx="3429000" cy="411480"/>
          </a:xfrm>
          <a:prstGeom prst="rect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Triangle rectangle 99"/>
          <p:cNvSpPr/>
          <p:nvPr/>
        </p:nvSpPr>
        <p:spPr>
          <a:xfrm flipH="1" flipV="1">
            <a:off x="2407920" y="4152900"/>
            <a:ext cx="46482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Triangle rectangle 100"/>
          <p:cNvSpPr/>
          <p:nvPr/>
        </p:nvSpPr>
        <p:spPr>
          <a:xfrm flipV="1">
            <a:off x="6294120" y="4152900"/>
            <a:ext cx="46482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6563918" y="5156954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Symbol" pitchFamily="18" charset="2"/>
              </a:rPr>
              <a:t>D</a:t>
            </a:r>
            <a:r>
              <a:rPr lang="fr-FR" b="1" dirty="0" smtClean="0"/>
              <a:t>M=7x(+1)</a:t>
            </a:r>
            <a:endParaRPr lang="fr-FR" b="1" dirty="0" smtClean="0"/>
          </a:p>
        </p:txBody>
      </p:sp>
      <p:sp>
        <p:nvSpPr>
          <p:cNvPr id="103" name="Triangle rectangle 102"/>
          <p:cNvSpPr/>
          <p:nvPr/>
        </p:nvSpPr>
        <p:spPr>
          <a:xfrm flipV="1">
            <a:off x="2872740" y="1127760"/>
            <a:ext cx="102108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Triangle rectangle 111"/>
          <p:cNvSpPr/>
          <p:nvPr/>
        </p:nvSpPr>
        <p:spPr>
          <a:xfrm rot="16200000" flipH="1" flipV="1">
            <a:off x="4213860" y="-213360"/>
            <a:ext cx="788670" cy="350901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5" name="Connecteur droit 114"/>
          <p:cNvCxnSpPr/>
          <p:nvPr/>
        </p:nvCxnSpPr>
        <p:spPr>
          <a:xfrm flipV="1">
            <a:off x="2926080" y="1143000"/>
            <a:ext cx="3322320" cy="79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ZoneTexte 117"/>
          <p:cNvSpPr txBox="1"/>
          <p:nvPr/>
        </p:nvSpPr>
        <p:spPr>
          <a:xfrm>
            <a:off x="1869818" y="1760617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74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119" name="ZoneTexte 118"/>
          <p:cNvSpPr txBox="1"/>
          <p:nvPr/>
        </p:nvSpPr>
        <p:spPr>
          <a:xfrm>
            <a:off x="3698618" y="754777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84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120" name="Arc 119"/>
          <p:cNvSpPr/>
          <p:nvPr/>
        </p:nvSpPr>
        <p:spPr>
          <a:xfrm>
            <a:off x="5821203" y="3698083"/>
            <a:ext cx="924879" cy="926306"/>
          </a:xfrm>
          <a:prstGeom prst="arc">
            <a:avLst>
              <a:gd name="adj1" fmla="val 16239008"/>
              <a:gd name="adj2" fmla="val 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12700">
                <a:solidFill>
                  <a:srgbClr val="002060"/>
                </a:solidFill>
                <a:prstDash val="dash"/>
              </a:ln>
            </a:endParaRPr>
          </a:p>
        </p:txBody>
      </p:sp>
      <p:sp>
        <p:nvSpPr>
          <p:cNvPr id="121" name="Arc 120"/>
          <p:cNvSpPr/>
          <p:nvPr/>
        </p:nvSpPr>
        <p:spPr>
          <a:xfrm flipH="1">
            <a:off x="2407443" y="3698083"/>
            <a:ext cx="924879" cy="926306"/>
          </a:xfrm>
          <a:prstGeom prst="arc">
            <a:avLst>
              <a:gd name="adj1" fmla="val 16239008"/>
              <a:gd name="adj2" fmla="val 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12700">
                <a:solidFill>
                  <a:srgbClr val="002060"/>
                </a:solidFill>
                <a:prstDash val="dash"/>
              </a:ln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flipV="1">
            <a:off x="8249865" y="1820069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8489468" y="2142376"/>
            <a:ext cx="216024" cy="21602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7945970" y="1077119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7341512" y="42775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4 KN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7614663" y="219368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8281035" y="339090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2572965" y="5009039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5993345" y="5009039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572965" y="5009039"/>
            <a:ext cx="34203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829678" y="463970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379779" y="463970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0" y="487680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5822058" y="633896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3941445" y="5697855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2" name="Groupe 55"/>
          <p:cNvGrpSpPr/>
          <p:nvPr/>
        </p:nvGrpSpPr>
        <p:grpSpPr>
          <a:xfrm>
            <a:off x="7259468" y="2418477"/>
            <a:ext cx="861896" cy="704612"/>
            <a:chOff x="1358731" y="2134632"/>
            <a:chExt cx="861896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838791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cxnSp>
        <p:nvCxnSpPr>
          <p:cNvPr id="51" name="Connecteur droit avec flèche 50"/>
          <p:cNvCxnSpPr/>
          <p:nvPr/>
        </p:nvCxnSpPr>
        <p:spPr>
          <a:xfrm flipH="1">
            <a:off x="0" y="359283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499110" y="3003550"/>
            <a:ext cx="0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1296413" y="536868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2233673" y="247118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7 m</a:t>
            </a:r>
            <a:endParaRPr lang="fr-FR" baseline="-25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2407028" y="635674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246380" y="638810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1835528" y="559220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(-1)</a:t>
            </a:r>
            <a:endParaRPr lang="fr-FR" b="1" baseline="-25000" dirty="0"/>
          </a:p>
        </p:txBody>
      </p:sp>
      <p:cxnSp>
        <p:nvCxnSpPr>
          <p:cNvPr id="54" name="Connecteur droit 53"/>
          <p:cNvCxnSpPr>
            <a:stCxn id="103" idx="0"/>
            <a:endCxn id="103" idx="4"/>
          </p:cNvCxnSpPr>
          <p:nvPr/>
        </p:nvCxnSpPr>
        <p:spPr>
          <a:xfrm flipV="1">
            <a:off x="708660" y="681990"/>
            <a:ext cx="1348740" cy="10210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/>
          <p:cNvSpPr txBox="1"/>
          <p:nvPr/>
        </p:nvSpPr>
        <p:spPr>
          <a:xfrm>
            <a:off x="8034818" y="1850153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0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grpSp>
        <p:nvGrpSpPr>
          <p:cNvPr id="4" name="Groupe 55"/>
          <p:cNvGrpSpPr/>
          <p:nvPr/>
        </p:nvGrpSpPr>
        <p:grpSpPr>
          <a:xfrm rot="10800000">
            <a:off x="7364243" y="1140222"/>
            <a:ext cx="872372" cy="704612"/>
            <a:chOff x="1358731" y="2134632"/>
            <a:chExt cx="872372" cy="704612"/>
          </a:xfrm>
        </p:grpSpPr>
        <p:cxnSp>
          <p:nvCxnSpPr>
            <p:cNvPr id="82" name="Connecteur droit avec flèche 81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ZoneTexte 83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85" name="ZoneTexte 84"/>
            <p:cNvSpPr txBox="1"/>
            <p:nvPr/>
          </p:nvSpPr>
          <p:spPr>
            <a:xfrm rot="10800000">
              <a:off x="1849267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5" name="Groupe 55"/>
          <p:cNvGrpSpPr/>
          <p:nvPr/>
        </p:nvGrpSpPr>
        <p:grpSpPr>
          <a:xfrm>
            <a:off x="2295038" y="5620782"/>
            <a:ext cx="861896" cy="704612"/>
            <a:chOff x="1358731" y="2134632"/>
            <a:chExt cx="861896" cy="704612"/>
          </a:xfrm>
        </p:grpSpPr>
        <p:cxnSp>
          <p:nvCxnSpPr>
            <p:cNvPr id="87" name="Connecteur droit avec flèche 8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1838791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10" name="Groupe 55"/>
          <p:cNvGrpSpPr/>
          <p:nvPr/>
        </p:nvGrpSpPr>
        <p:grpSpPr>
          <a:xfrm rot="10800000">
            <a:off x="5487818" y="4729242"/>
            <a:ext cx="796172" cy="803672"/>
            <a:chOff x="1358731" y="2134632"/>
            <a:chExt cx="796172" cy="803672"/>
          </a:xfrm>
        </p:grpSpPr>
        <p:cxnSp>
          <p:nvCxnSpPr>
            <p:cNvPr id="94" name="Connecteur droit avec flèche 93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avec flèche 94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ZoneTexte 95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7" name="ZoneTexte 96"/>
            <p:cNvSpPr txBox="1"/>
            <p:nvPr/>
          </p:nvSpPr>
          <p:spPr>
            <a:xfrm rot="10800000">
              <a:off x="1773067" y="256897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11" name="Groupe 104"/>
          <p:cNvGrpSpPr/>
          <p:nvPr/>
        </p:nvGrpSpPr>
        <p:grpSpPr>
          <a:xfrm rot="5400000">
            <a:off x="2633398" y="4801572"/>
            <a:ext cx="865422" cy="635362"/>
            <a:chOff x="1316091" y="2177272"/>
            <a:chExt cx="865422" cy="635362"/>
          </a:xfrm>
        </p:grpSpPr>
        <p:cxnSp>
          <p:nvCxnSpPr>
            <p:cNvPr id="106" name="Connecteur droit avec flèche 105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ZoneTexte 107"/>
            <p:cNvSpPr txBox="1"/>
            <p:nvPr/>
          </p:nvSpPr>
          <p:spPr>
            <a:xfrm rot="16200000"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109" name="ZoneTexte 108"/>
            <p:cNvSpPr txBox="1"/>
            <p:nvPr/>
          </p:nvSpPr>
          <p:spPr>
            <a:xfrm rot="16200000">
              <a:off x="1805929" y="2437050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sp>
        <p:nvSpPr>
          <p:cNvPr id="110" name="ZoneTexte 109"/>
          <p:cNvSpPr txBox="1"/>
          <p:nvPr/>
        </p:nvSpPr>
        <p:spPr>
          <a:xfrm>
            <a:off x="3862448" y="4220607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77" name="ZoneTexte 76"/>
          <p:cNvSpPr txBox="1"/>
          <p:nvPr/>
        </p:nvSpPr>
        <p:spPr>
          <a:xfrm>
            <a:off x="1414523" y="3885327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Symbol" pitchFamily="18" charset="2"/>
              </a:rPr>
              <a:t>D</a:t>
            </a:r>
            <a:r>
              <a:rPr lang="fr-FR" b="1" dirty="0" smtClean="0"/>
              <a:t>M=7x(-1)</a:t>
            </a:r>
          </a:p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cxnSp>
        <p:nvCxnSpPr>
          <p:cNvPr id="78" name="Connecteur droit 77"/>
          <p:cNvCxnSpPr/>
          <p:nvPr/>
        </p:nvCxnSpPr>
        <p:spPr>
          <a:xfrm flipH="1">
            <a:off x="2569845" y="4570095"/>
            <a:ext cx="3421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>
            <a:stCxn id="101" idx="0"/>
          </p:cNvCxnSpPr>
          <p:nvPr/>
        </p:nvCxnSpPr>
        <p:spPr>
          <a:xfrm flipH="1" flipV="1">
            <a:off x="6468325" y="4282440"/>
            <a:ext cx="1323125" cy="4724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6171308" y="5630307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(+1)</a:t>
            </a:r>
            <a:endParaRPr lang="fr-FR" b="1" baseline="-25000" dirty="0"/>
          </a:p>
        </p:txBody>
      </p:sp>
      <p:sp>
        <p:nvSpPr>
          <p:cNvPr id="86" name="ZoneTexte 85"/>
          <p:cNvSpPr txBox="1"/>
          <p:nvPr/>
        </p:nvSpPr>
        <p:spPr>
          <a:xfrm>
            <a:off x="6049388" y="394438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92" name="Rectangle 91"/>
          <p:cNvSpPr/>
          <p:nvPr/>
        </p:nvSpPr>
        <p:spPr>
          <a:xfrm>
            <a:off x="2562225" y="4585335"/>
            <a:ext cx="3429000" cy="411480"/>
          </a:xfrm>
          <a:prstGeom prst="rect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1" name="Groupe 120"/>
          <p:cNvGrpSpPr/>
          <p:nvPr/>
        </p:nvGrpSpPr>
        <p:grpSpPr>
          <a:xfrm>
            <a:off x="2112645" y="5019675"/>
            <a:ext cx="464820" cy="1348740"/>
            <a:chOff x="2112645" y="5019675"/>
            <a:chExt cx="464820" cy="1348740"/>
          </a:xfrm>
        </p:grpSpPr>
        <p:cxnSp>
          <p:nvCxnSpPr>
            <p:cNvPr id="91" name="Connecteur droit 90"/>
            <p:cNvCxnSpPr>
              <a:stCxn id="69" idx="0"/>
            </p:cNvCxnSpPr>
            <p:nvPr/>
          </p:nvCxnSpPr>
          <p:spPr>
            <a:xfrm flipH="1" flipV="1">
              <a:off x="2120265" y="5034915"/>
              <a:ext cx="450430" cy="13218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riangle rectangle 99"/>
            <p:cNvSpPr/>
            <p:nvPr/>
          </p:nvSpPr>
          <p:spPr>
            <a:xfrm flipH="1" flipV="1">
              <a:off x="2112645" y="5019675"/>
              <a:ext cx="464820" cy="1348740"/>
            </a:xfrm>
            <a:prstGeom prst="rtTriangle">
              <a:avLst/>
            </a:prstGeom>
            <a:solidFill>
              <a:schemeClr val="bg1">
                <a:lumMod val="85000"/>
                <a:alpha val="3098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1" name="Triangle rectangle 100"/>
          <p:cNvSpPr/>
          <p:nvPr/>
        </p:nvSpPr>
        <p:spPr>
          <a:xfrm rot="16200000" flipV="1">
            <a:off x="6884670" y="3848100"/>
            <a:ext cx="46482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6268643" y="6023729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Symbol" pitchFamily="18" charset="2"/>
              </a:rPr>
              <a:t>D</a:t>
            </a:r>
            <a:r>
              <a:rPr lang="fr-FR" b="1" dirty="0" smtClean="0"/>
              <a:t>M=7x(+1)</a:t>
            </a:r>
            <a:endParaRPr lang="fr-FR" b="1" dirty="0" smtClean="0"/>
          </a:p>
        </p:txBody>
      </p:sp>
      <p:sp>
        <p:nvSpPr>
          <p:cNvPr id="103" name="Triangle rectangle 102"/>
          <p:cNvSpPr/>
          <p:nvPr/>
        </p:nvSpPr>
        <p:spPr>
          <a:xfrm rot="16200000">
            <a:off x="872490" y="518160"/>
            <a:ext cx="102108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6" name="Groupe 75"/>
          <p:cNvGrpSpPr/>
          <p:nvPr/>
        </p:nvGrpSpPr>
        <p:grpSpPr>
          <a:xfrm flipV="1">
            <a:off x="3152774" y="923925"/>
            <a:ext cx="3343276" cy="792480"/>
            <a:chOff x="2905124" y="2333625"/>
            <a:chExt cx="3343276" cy="792480"/>
          </a:xfrm>
        </p:grpSpPr>
        <p:sp>
          <p:nvSpPr>
            <p:cNvPr id="112" name="Triangle rectangle 111"/>
            <p:cNvSpPr/>
            <p:nvPr/>
          </p:nvSpPr>
          <p:spPr>
            <a:xfrm rot="16200000" flipH="1" flipV="1">
              <a:off x="4182427" y="1060132"/>
              <a:ext cx="788670" cy="3343275"/>
            </a:xfrm>
            <a:prstGeom prst="rtTriangle">
              <a:avLst/>
            </a:prstGeom>
            <a:solidFill>
              <a:schemeClr val="bg1">
                <a:lumMod val="85000"/>
                <a:alpha val="3098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5" name="Connecteur droit 114"/>
            <p:cNvCxnSpPr/>
            <p:nvPr/>
          </p:nvCxnSpPr>
          <p:spPr>
            <a:xfrm flipV="1">
              <a:off x="2926080" y="2333625"/>
              <a:ext cx="3322320" cy="792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ZoneTexte 117"/>
          <p:cNvSpPr txBox="1"/>
          <p:nvPr/>
        </p:nvSpPr>
        <p:spPr>
          <a:xfrm>
            <a:off x="2850893" y="512842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74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119" name="ZoneTexte 118"/>
          <p:cNvSpPr txBox="1"/>
          <p:nvPr/>
        </p:nvSpPr>
        <p:spPr>
          <a:xfrm>
            <a:off x="1584068" y="373777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84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99" name="ZoneTexte 98"/>
          <p:cNvSpPr txBox="1"/>
          <p:nvPr/>
        </p:nvSpPr>
        <p:spPr>
          <a:xfrm>
            <a:off x="4319648" y="1699657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 m</a:t>
            </a:r>
            <a:endParaRPr lang="fr-FR" baseline="-25000" dirty="0"/>
          </a:p>
        </p:txBody>
      </p:sp>
      <p:cxnSp>
        <p:nvCxnSpPr>
          <p:cNvPr id="116" name="Connecteur droit 115"/>
          <p:cNvCxnSpPr/>
          <p:nvPr/>
        </p:nvCxnSpPr>
        <p:spPr>
          <a:xfrm>
            <a:off x="1775460" y="2474595"/>
            <a:ext cx="13487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ZoneTexte 116"/>
          <p:cNvSpPr txBox="1"/>
          <p:nvPr/>
        </p:nvSpPr>
        <p:spPr>
          <a:xfrm>
            <a:off x="2003168" y="213590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0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grpSp>
        <p:nvGrpSpPr>
          <p:cNvPr id="122" name="Groupe 121"/>
          <p:cNvGrpSpPr/>
          <p:nvPr/>
        </p:nvGrpSpPr>
        <p:grpSpPr>
          <a:xfrm rot="5400000">
            <a:off x="1312545" y="2619375"/>
            <a:ext cx="464820" cy="1348740"/>
            <a:chOff x="2112645" y="5019675"/>
            <a:chExt cx="464820" cy="1348740"/>
          </a:xfrm>
        </p:grpSpPr>
        <p:cxnSp>
          <p:nvCxnSpPr>
            <p:cNvPr id="123" name="Connecteur droit 122"/>
            <p:cNvCxnSpPr/>
            <p:nvPr/>
          </p:nvCxnSpPr>
          <p:spPr>
            <a:xfrm flipH="1" flipV="1">
              <a:off x="2120265" y="5034915"/>
              <a:ext cx="450430" cy="13218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riangle rectangle 123"/>
            <p:cNvSpPr/>
            <p:nvPr/>
          </p:nvSpPr>
          <p:spPr>
            <a:xfrm flipH="1" flipV="1">
              <a:off x="2112645" y="5019675"/>
              <a:ext cx="464820" cy="1348740"/>
            </a:xfrm>
            <a:prstGeom prst="rtTriangle">
              <a:avLst/>
            </a:prstGeom>
            <a:solidFill>
              <a:schemeClr val="bg1">
                <a:lumMod val="85000"/>
                <a:alpha val="3098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1338323" y="351893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7 m</a:t>
            </a:r>
            <a:endParaRPr lang="fr-FR" baseline="-25000" dirty="0"/>
          </a:p>
        </p:txBody>
      </p:sp>
      <p:sp>
        <p:nvSpPr>
          <p:cNvPr id="126" name="ZoneTexte 125"/>
          <p:cNvSpPr txBox="1"/>
          <p:nvPr/>
        </p:nvSpPr>
        <p:spPr>
          <a:xfrm>
            <a:off x="1833623" y="278233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127" name="ZoneTexte 126"/>
          <p:cNvSpPr txBox="1"/>
          <p:nvPr/>
        </p:nvSpPr>
        <p:spPr>
          <a:xfrm>
            <a:off x="4643498" y="2925207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cxnSp>
        <p:nvCxnSpPr>
          <p:cNvPr id="128" name="Connecteur droit 127"/>
          <p:cNvCxnSpPr/>
          <p:nvPr/>
        </p:nvCxnSpPr>
        <p:spPr>
          <a:xfrm flipH="1">
            <a:off x="3350895" y="3274695"/>
            <a:ext cx="3421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3343275" y="3289935"/>
            <a:ext cx="3429000" cy="411480"/>
          </a:xfrm>
          <a:prstGeom prst="rect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ZoneTexte 129"/>
          <p:cNvSpPr txBox="1"/>
          <p:nvPr/>
        </p:nvSpPr>
        <p:spPr>
          <a:xfrm>
            <a:off x="4519673" y="3690382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 m</a:t>
            </a:r>
            <a:endParaRPr lang="fr-FR" baseline="-25000" dirty="0"/>
          </a:p>
        </p:txBody>
      </p:sp>
      <p:sp>
        <p:nvSpPr>
          <p:cNvPr id="132" name="ZoneTexte 131"/>
          <p:cNvSpPr txBox="1"/>
          <p:nvPr/>
        </p:nvSpPr>
        <p:spPr>
          <a:xfrm>
            <a:off x="6805673" y="470003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7 m</a:t>
            </a:r>
            <a:endParaRPr lang="fr-FR" baseline="-25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23263" y="248602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</a:t>
            </a:r>
            <a:r>
              <a:rPr lang="fr-FR" baseline="-25000" dirty="0" smtClean="0"/>
              <a:t>AB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83742" y="280035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E.I</a:t>
            </a:r>
            <a:r>
              <a:rPr lang="fr-FR" baseline="-25000" dirty="0" smtClean="0"/>
              <a:t>AB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76350" y="920750"/>
            <a:ext cx="282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ym typeface="Symbol"/>
              </a:rPr>
              <a:t></a:t>
            </a:r>
            <a:endParaRPr lang="fr-FR" sz="2800" dirty="0"/>
          </a:p>
        </p:txBody>
      </p:sp>
      <p:sp>
        <p:nvSpPr>
          <p:cNvPr id="7" name="Rectangle 6"/>
          <p:cNvSpPr/>
          <p:nvPr/>
        </p:nvSpPr>
        <p:spPr>
          <a:xfrm>
            <a:off x="2224150" y="2473653"/>
            <a:ext cx="821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 smtClean="0">
                <a:solidFill>
                  <a:prstClr val="black"/>
                </a:solidFill>
                <a:sym typeface="Symbol"/>
              </a:rPr>
              <a:t></a:t>
            </a:r>
            <a:r>
              <a:rPr lang="fr-FR" dirty="0">
                <a:solidFill>
                  <a:prstClr val="black"/>
                </a:solidFill>
                <a:sym typeface="Symbol"/>
              </a:rPr>
              <a:t>m</a:t>
            </a:r>
            <a:r>
              <a:rPr lang="fr-FR" baseline="-25000" dirty="0">
                <a:solidFill>
                  <a:prstClr val="black"/>
                </a:solidFill>
                <a:sym typeface="Symbol"/>
              </a:rPr>
              <a:t>1</a:t>
            </a:r>
            <a:r>
              <a:rPr lang="fr-FR" dirty="0" smtClean="0">
                <a:solidFill>
                  <a:prstClr val="black"/>
                </a:solidFill>
                <a:sym typeface="Symbol"/>
              </a:rPr>
              <a:t>m</a:t>
            </a:r>
            <a:r>
              <a:rPr lang="fr-FR" baseline="-25000" dirty="0" smtClean="0">
                <a:solidFill>
                  <a:prstClr val="black"/>
                </a:solidFill>
                <a:sym typeface="Symbol"/>
              </a:rPr>
              <a:t>1</a:t>
            </a:r>
            <a:endParaRPr lang="fr-FR" baseline="-25000" dirty="0">
              <a:solidFill>
                <a:prstClr val="black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1860550" y="2844800"/>
            <a:ext cx="40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e 14"/>
          <p:cNvGrpSpPr/>
          <p:nvPr/>
        </p:nvGrpSpPr>
        <p:grpSpPr>
          <a:xfrm>
            <a:off x="3225192" y="2473653"/>
            <a:ext cx="1261467" cy="696029"/>
            <a:chOff x="3485542" y="2473653"/>
            <a:chExt cx="1261467" cy="696029"/>
          </a:xfrm>
        </p:grpSpPr>
        <p:sp>
          <p:nvSpPr>
            <p:cNvPr id="10" name="ZoneTexte 9"/>
            <p:cNvSpPr txBox="1"/>
            <p:nvPr/>
          </p:nvSpPr>
          <p:spPr>
            <a:xfrm>
              <a:off x="3525063" y="2486025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L</a:t>
              </a:r>
              <a:r>
                <a:rPr lang="fr-FR" baseline="-25000" dirty="0" smtClean="0"/>
                <a:t>BC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3485542" y="2800350"/>
              <a:ext cx="577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E.I</a:t>
              </a:r>
              <a:r>
                <a:rPr lang="fr-FR" baseline="-25000" dirty="0" smtClean="0"/>
                <a:t>BC</a:t>
              </a:r>
              <a:endParaRPr lang="fr-FR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25950" y="2473653"/>
              <a:ext cx="82105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2800" dirty="0" smtClean="0">
                  <a:solidFill>
                    <a:prstClr val="black"/>
                  </a:solidFill>
                  <a:sym typeface="Symbol"/>
                </a:rPr>
                <a:t></a:t>
              </a:r>
              <a:r>
                <a:rPr lang="fr-FR" dirty="0">
                  <a:solidFill>
                    <a:prstClr val="black"/>
                  </a:solidFill>
                  <a:sym typeface="Symbol"/>
                </a:rPr>
                <a:t>m</a:t>
              </a:r>
              <a:r>
                <a:rPr lang="fr-FR" baseline="-25000" dirty="0">
                  <a:solidFill>
                    <a:prstClr val="black"/>
                  </a:solidFill>
                  <a:sym typeface="Symbol"/>
                </a:rPr>
                <a:t>1</a:t>
              </a:r>
              <a:r>
                <a:rPr lang="fr-FR" dirty="0" smtClean="0">
                  <a:solidFill>
                    <a:prstClr val="black"/>
                  </a:solidFill>
                  <a:sym typeface="Symbol"/>
                </a:rPr>
                <a:t>m</a:t>
              </a:r>
              <a:r>
                <a:rPr lang="fr-FR" baseline="-25000" dirty="0" smtClean="0">
                  <a:solidFill>
                    <a:prstClr val="black"/>
                  </a:solidFill>
                  <a:sym typeface="Symbol"/>
                </a:rPr>
                <a:t>1</a:t>
              </a:r>
              <a:endParaRPr lang="fr-FR" baseline="-25000" dirty="0">
                <a:solidFill>
                  <a:prstClr val="black"/>
                </a:solidFill>
              </a:endParaRPr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3562350" y="2844800"/>
              <a:ext cx="406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oneTexte 13"/>
          <p:cNvSpPr txBox="1"/>
          <p:nvPr/>
        </p:nvSpPr>
        <p:spPr>
          <a:xfrm>
            <a:off x="2971800" y="2641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grpSp>
        <p:nvGrpSpPr>
          <p:cNvPr id="16" name="Groupe 15"/>
          <p:cNvGrpSpPr/>
          <p:nvPr/>
        </p:nvGrpSpPr>
        <p:grpSpPr>
          <a:xfrm>
            <a:off x="4615842" y="2473653"/>
            <a:ext cx="1261467" cy="696029"/>
            <a:chOff x="3485542" y="2473653"/>
            <a:chExt cx="1261467" cy="696029"/>
          </a:xfrm>
        </p:grpSpPr>
        <p:sp>
          <p:nvSpPr>
            <p:cNvPr id="17" name="ZoneTexte 16"/>
            <p:cNvSpPr txBox="1"/>
            <p:nvPr/>
          </p:nvSpPr>
          <p:spPr>
            <a:xfrm>
              <a:off x="3525063" y="2486025"/>
              <a:ext cx="456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L</a:t>
              </a:r>
              <a:r>
                <a:rPr lang="fr-FR" baseline="-25000" dirty="0" smtClean="0"/>
                <a:t>CD</a:t>
              </a:r>
              <a:endParaRPr lang="fr-FR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3485542" y="2800350"/>
              <a:ext cx="588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E.I</a:t>
              </a:r>
              <a:r>
                <a:rPr lang="fr-FR" baseline="-25000" dirty="0" smtClean="0"/>
                <a:t>CD</a:t>
              </a:r>
              <a:endParaRPr lang="fr-F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25950" y="2473653"/>
              <a:ext cx="82105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2800" dirty="0" smtClean="0">
                  <a:solidFill>
                    <a:prstClr val="black"/>
                  </a:solidFill>
                  <a:sym typeface="Symbol"/>
                </a:rPr>
                <a:t></a:t>
              </a:r>
              <a:r>
                <a:rPr lang="fr-FR" dirty="0">
                  <a:solidFill>
                    <a:prstClr val="black"/>
                  </a:solidFill>
                  <a:sym typeface="Symbol"/>
                </a:rPr>
                <a:t>m</a:t>
              </a:r>
              <a:r>
                <a:rPr lang="fr-FR" baseline="-25000" dirty="0">
                  <a:solidFill>
                    <a:prstClr val="black"/>
                  </a:solidFill>
                  <a:sym typeface="Symbol"/>
                </a:rPr>
                <a:t>1</a:t>
              </a:r>
              <a:r>
                <a:rPr lang="fr-FR" dirty="0" smtClean="0">
                  <a:solidFill>
                    <a:prstClr val="black"/>
                  </a:solidFill>
                  <a:sym typeface="Symbol"/>
                </a:rPr>
                <a:t>m</a:t>
              </a:r>
              <a:r>
                <a:rPr lang="fr-FR" baseline="-25000" dirty="0" smtClean="0">
                  <a:solidFill>
                    <a:prstClr val="black"/>
                  </a:solidFill>
                  <a:sym typeface="Symbol"/>
                </a:rPr>
                <a:t>1</a:t>
              </a:r>
              <a:endParaRPr lang="fr-FR" baseline="-25000" dirty="0">
                <a:solidFill>
                  <a:prstClr val="black"/>
                </a:solidFill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3562350" y="2844800"/>
              <a:ext cx="406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ZoneTexte 20"/>
          <p:cNvSpPr txBox="1"/>
          <p:nvPr/>
        </p:nvSpPr>
        <p:spPr>
          <a:xfrm>
            <a:off x="4362450" y="2641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0" y="387667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r>
              <a:rPr lang="fr-FR" baseline="-25000" dirty="0" smtClean="0"/>
              <a:t>D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310337" y="39052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=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678637" y="374015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</a:t>
            </a:r>
            <a:r>
              <a:rPr lang="fr-FR" dirty="0" smtClean="0">
                <a:latin typeface="Symbol" pitchFamily="18" charset="2"/>
              </a:rPr>
              <a:t>D</a:t>
            </a:r>
            <a:r>
              <a:rPr lang="fr-FR" baseline="-25000" dirty="0" smtClean="0"/>
              <a:t>10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684987" y="40640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>
                <a:latin typeface="Symbol" pitchFamily="18" charset="2"/>
              </a:rPr>
              <a:t>d</a:t>
            </a:r>
            <a:r>
              <a:rPr lang="fr-FR" baseline="-25000" dirty="0" smtClean="0"/>
              <a:t>11</a:t>
            </a:r>
            <a:endParaRPr lang="fr-FR" dirty="0"/>
          </a:p>
        </p:txBody>
      </p:sp>
      <p:cxnSp>
        <p:nvCxnSpPr>
          <p:cNvPr id="26" name="Connecteur droit 25"/>
          <p:cNvCxnSpPr/>
          <p:nvPr/>
        </p:nvCxnSpPr>
        <p:spPr>
          <a:xfrm>
            <a:off x="780237" y="4102100"/>
            <a:ext cx="40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269187" y="39052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=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2609037" y="3740150"/>
            <a:ext cx="17668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1/3*84*(-7)*7/EI</a:t>
            </a:r>
            <a:r>
              <a:rPr lang="fr-FR" sz="1600" baseline="-25000" dirty="0"/>
              <a:t>AB</a:t>
            </a:r>
            <a:endParaRPr lang="fr-FR" sz="1600" dirty="0"/>
          </a:p>
        </p:txBody>
      </p:sp>
      <p:sp>
        <p:nvSpPr>
          <p:cNvPr id="29" name="ZoneTexte 28"/>
          <p:cNvSpPr txBox="1"/>
          <p:nvPr/>
        </p:nvSpPr>
        <p:spPr>
          <a:xfrm>
            <a:off x="4450537" y="3740150"/>
            <a:ext cx="1911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+  ½*</a:t>
            </a:r>
            <a:r>
              <a:rPr lang="fr-FR" sz="1600" dirty="0"/>
              <a:t>74*(-7)*16/EI</a:t>
            </a:r>
            <a:r>
              <a:rPr lang="fr-FR" sz="1600" baseline="-25000" dirty="0"/>
              <a:t>BC</a:t>
            </a:r>
            <a:endParaRPr lang="fr-FR" sz="1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1637487" y="4152900"/>
            <a:ext cx="1850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1/3*(-7)*(-7)*7/EI</a:t>
            </a:r>
            <a:r>
              <a:rPr lang="fr-FR" sz="1600" baseline="-25000" dirty="0"/>
              <a:t>AB</a:t>
            </a:r>
            <a:endParaRPr lang="fr-FR" sz="1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332937" y="4152900"/>
            <a:ext cx="1707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+ </a:t>
            </a:r>
            <a:r>
              <a:rPr lang="fr-FR" sz="1600" dirty="0"/>
              <a:t>(-7)*(-7)*16/EI</a:t>
            </a:r>
            <a:r>
              <a:rPr lang="fr-FR" sz="1600" baseline="-25000" dirty="0"/>
              <a:t>BC</a:t>
            </a:r>
            <a:endParaRPr lang="fr-FR" sz="1600" dirty="0"/>
          </a:p>
        </p:txBody>
      </p:sp>
      <p:sp>
        <p:nvSpPr>
          <p:cNvPr id="32" name="ZoneTexte 31"/>
          <p:cNvSpPr txBox="1"/>
          <p:nvPr/>
        </p:nvSpPr>
        <p:spPr>
          <a:xfrm>
            <a:off x="4888687" y="4152900"/>
            <a:ext cx="2002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+ </a:t>
            </a:r>
            <a:r>
              <a:rPr lang="fr-FR" sz="1600" dirty="0"/>
              <a:t>1/3*(-7)*(-7)*7/EI</a:t>
            </a:r>
            <a:r>
              <a:rPr lang="fr-FR" sz="1600" baseline="-25000" dirty="0"/>
              <a:t>CD</a:t>
            </a:r>
            <a:endParaRPr lang="fr-FR" sz="1600" dirty="0"/>
          </a:p>
        </p:txBody>
      </p:sp>
      <p:cxnSp>
        <p:nvCxnSpPr>
          <p:cNvPr id="33" name="Connecteur droit 32"/>
          <p:cNvCxnSpPr/>
          <p:nvPr/>
        </p:nvCxnSpPr>
        <p:spPr>
          <a:xfrm>
            <a:off x="1745437" y="4102100"/>
            <a:ext cx="5086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6844486" y="3905250"/>
            <a:ext cx="316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= 5,446 KN  </a:t>
            </a:r>
            <a:r>
              <a:rPr lang="fr-FR" sz="1400" dirty="0" smtClean="0"/>
              <a:t>soit -0.08% </a:t>
            </a:r>
            <a:r>
              <a:rPr lang="fr-FR" sz="1400" dirty="0" err="1" smtClean="0"/>
              <a:t>Rdm</a:t>
            </a:r>
            <a:r>
              <a:rPr lang="fr-FR" sz="1400" dirty="0" smtClean="0"/>
              <a:t> </a:t>
            </a:r>
            <a:r>
              <a:rPr lang="fr-FR" sz="1400" dirty="0" err="1" smtClean="0"/>
              <a:t>LeMans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542</Words>
  <Application>Microsoft Office PowerPoint</Application>
  <PresentationFormat>Affichage à l'écran (4:3)</PresentationFormat>
  <Paragraphs>237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test</dc:creator>
  <cp:lastModifiedBy>test</cp:lastModifiedBy>
  <cp:revision>1</cp:revision>
  <dcterms:created xsi:type="dcterms:W3CDTF">2016-11-25T00:27:14Z</dcterms:created>
  <dcterms:modified xsi:type="dcterms:W3CDTF">2016-11-25T04:55:10Z</dcterms:modified>
</cp:coreProperties>
</file>